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oppins"/>
      <p:regular r:id="rId28"/>
      <p:bold r:id="rId29"/>
      <p:italic r:id="rId30"/>
      <p:boldItalic r:id="rId31"/>
    </p:embeddedFont>
    <p:embeddedFont>
      <p:font typeface="Poppins Light"/>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guide id="3" pos="454">
          <p15:clr>
            <a:srgbClr val="747775"/>
          </p15:clr>
        </p15:guide>
        <p15:guide id="4" pos="5460">
          <p15:clr>
            <a:srgbClr val="747775"/>
          </p15:clr>
        </p15:guide>
        <p15:guide id="5" orient="horz" pos="292">
          <p15:clr>
            <a:srgbClr val="747775"/>
          </p15:clr>
        </p15:guide>
        <p15:guide id="6" orient="horz" pos="3147">
          <p15:clr>
            <a:srgbClr val="747775"/>
          </p15:clr>
        </p15:guide>
        <p15:guide id="7" orient="horz" pos="1080">
          <p15:clr>
            <a:srgbClr val="747775"/>
          </p15:clr>
        </p15:guide>
        <p15:guide id="8" orient="horz" pos="2133">
          <p15:clr>
            <a:srgbClr val="747775"/>
          </p15:clr>
        </p15:guide>
        <p15:guide id="9" pos="5304">
          <p15:clr>
            <a:srgbClr val="747775"/>
          </p15:clr>
        </p15:guide>
        <p15:guide id="10" pos="1820">
          <p15:clr>
            <a:srgbClr val="747775"/>
          </p15:clr>
        </p15:guide>
        <p15:guide id="11" pos="3640">
          <p15:clr>
            <a:srgbClr val="747775"/>
          </p15:clr>
        </p15:guide>
        <p15:guide id="12" orient="horz" pos="287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54"/>
        <p:guide pos="5460"/>
        <p:guide pos="292" orient="horz"/>
        <p:guide pos="3147" orient="horz"/>
        <p:guide pos="1080" orient="horz"/>
        <p:guide pos="2133" orient="horz"/>
        <p:guide pos="5304"/>
        <p:guide pos="1820"/>
        <p:guide pos="3640"/>
        <p:guide pos="287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oppins-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6.xml"/><Relationship Id="rId33" Type="http://schemas.openxmlformats.org/officeDocument/2006/relationships/font" Target="fonts/PoppinsLight-bold.fntdata"/><Relationship Id="rId10" Type="http://schemas.openxmlformats.org/officeDocument/2006/relationships/slide" Target="slides/slide5.xml"/><Relationship Id="rId32" Type="http://schemas.openxmlformats.org/officeDocument/2006/relationships/font" Target="fonts/PoppinsLight-regular.fntdata"/><Relationship Id="rId13" Type="http://schemas.openxmlformats.org/officeDocument/2006/relationships/slide" Target="slides/slide8.xml"/><Relationship Id="rId35" Type="http://schemas.openxmlformats.org/officeDocument/2006/relationships/font" Target="fonts/PoppinsLight-boldItalic.fntdata"/><Relationship Id="rId12" Type="http://schemas.openxmlformats.org/officeDocument/2006/relationships/slide" Target="slides/slide7.xml"/><Relationship Id="rId34" Type="http://schemas.openxmlformats.org/officeDocument/2006/relationships/font" Target="fonts/PoppinsLight-italic.fntdata"/><Relationship Id="rId15" Type="http://schemas.openxmlformats.org/officeDocument/2006/relationships/slide" Target="slides/slide10.xml"/><Relationship Id="rId37" Type="http://schemas.openxmlformats.org/officeDocument/2006/relationships/font" Target="fonts/OpenSans-bold.fntdata"/><Relationship Id="rId14" Type="http://schemas.openxmlformats.org/officeDocument/2006/relationships/slide" Target="slides/slide9.xml"/><Relationship Id="rId36" Type="http://schemas.openxmlformats.org/officeDocument/2006/relationships/font" Target="fonts/OpenSans-regular.fntdata"/><Relationship Id="rId17" Type="http://schemas.openxmlformats.org/officeDocument/2006/relationships/slide" Target="slides/slide12.xml"/><Relationship Id="rId39" Type="http://schemas.openxmlformats.org/officeDocument/2006/relationships/font" Target="fonts/OpenSans-boldItalic.fntdata"/><Relationship Id="rId16" Type="http://schemas.openxmlformats.org/officeDocument/2006/relationships/slide" Target="slides/slide11.xml"/><Relationship Id="rId38" Type="http://schemas.openxmlformats.org/officeDocument/2006/relationships/font" Target="fonts/Open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b75827bb49_7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b75827bb49_7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553fda8b07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553fda8b07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553fda8b07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553fda8b0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553fda8b07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553fda8b07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553fda8b07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553fda8b07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553fda8b07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553fda8b07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673030ce6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673030ce6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673030ce6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673030ce6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73030ce6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673030ce6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673030ce6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673030ce6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673030ce6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673030ce63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553fda8b07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553fda8b07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673030ce6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673030ce6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673030ce6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673030ce6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673030ce6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673030ce6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55390a899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55390a899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553fda8b07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553fda8b07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553fda8b07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553fda8b07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553fda8b07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553fda8b07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553fda8b07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553fda8b07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53fda8b07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53fda8b07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553fda8b0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553fda8b0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p:nvPr/>
        </p:nvSpPr>
        <p:spPr>
          <a:xfrm>
            <a:off x="8667600" y="448150"/>
            <a:ext cx="561000" cy="4585200"/>
          </a:xfrm>
          <a:prstGeom prst="rect">
            <a:avLst/>
          </a:prstGeom>
          <a:solidFill>
            <a:srgbClr val="1F3A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2"/>
          <p:cNvSpPr txBox="1"/>
          <p:nvPr/>
        </p:nvSpPr>
        <p:spPr>
          <a:xfrm rot="5400000">
            <a:off x="7315800" y="3076600"/>
            <a:ext cx="31671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Multilayered Urban Sustainability Action</a:t>
            </a:r>
            <a:endParaRPr sz="800">
              <a:solidFill>
                <a:schemeClr val="lt1"/>
              </a:solidFill>
              <a:latin typeface="Poppins Light"/>
              <a:ea typeface="Poppins Light"/>
              <a:cs typeface="Poppins Light"/>
              <a:sym typeface="Poppins Light"/>
            </a:endParaRPr>
          </a:p>
        </p:txBody>
      </p:sp>
      <p:sp>
        <p:nvSpPr>
          <p:cNvPr id="51" name="Google Shape;51;p12"/>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lvl1pPr lvl="0" rtl="0" algn="ctr">
              <a:buNone/>
              <a:defRPr b="1">
                <a:solidFill>
                  <a:schemeClr val="lt1"/>
                </a:solidFill>
                <a:latin typeface="Poppins"/>
                <a:ea typeface="Poppins"/>
                <a:cs typeface="Poppins"/>
                <a:sym typeface="Poppins"/>
              </a:defRPr>
            </a:lvl1pPr>
            <a:lvl2pPr lvl="1" rtl="0" algn="ctr">
              <a:buNone/>
              <a:defRPr b="1">
                <a:solidFill>
                  <a:schemeClr val="lt1"/>
                </a:solidFill>
                <a:latin typeface="Poppins"/>
                <a:ea typeface="Poppins"/>
                <a:cs typeface="Poppins"/>
                <a:sym typeface="Poppins"/>
              </a:defRPr>
            </a:lvl2pPr>
            <a:lvl3pPr lvl="2" rtl="0" algn="ctr">
              <a:buNone/>
              <a:defRPr b="1">
                <a:solidFill>
                  <a:schemeClr val="lt1"/>
                </a:solidFill>
                <a:latin typeface="Poppins"/>
                <a:ea typeface="Poppins"/>
                <a:cs typeface="Poppins"/>
                <a:sym typeface="Poppins"/>
              </a:defRPr>
            </a:lvl3pPr>
            <a:lvl4pPr lvl="3" rtl="0" algn="ctr">
              <a:buNone/>
              <a:defRPr b="1">
                <a:solidFill>
                  <a:schemeClr val="lt1"/>
                </a:solidFill>
                <a:latin typeface="Poppins"/>
                <a:ea typeface="Poppins"/>
                <a:cs typeface="Poppins"/>
                <a:sym typeface="Poppins"/>
              </a:defRPr>
            </a:lvl4pPr>
            <a:lvl5pPr lvl="4" rtl="0" algn="ctr">
              <a:buNone/>
              <a:defRPr b="1">
                <a:solidFill>
                  <a:schemeClr val="lt1"/>
                </a:solidFill>
                <a:latin typeface="Poppins"/>
                <a:ea typeface="Poppins"/>
                <a:cs typeface="Poppins"/>
                <a:sym typeface="Poppins"/>
              </a:defRPr>
            </a:lvl5pPr>
            <a:lvl6pPr lvl="5" rtl="0" algn="ctr">
              <a:buNone/>
              <a:defRPr b="1">
                <a:solidFill>
                  <a:schemeClr val="lt1"/>
                </a:solidFill>
                <a:latin typeface="Poppins"/>
                <a:ea typeface="Poppins"/>
                <a:cs typeface="Poppins"/>
                <a:sym typeface="Poppins"/>
              </a:defRPr>
            </a:lvl6pPr>
            <a:lvl7pPr lvl="6" rtl="0" algn="ctr">
              <a:buNone/>
              <a:defRPr b="1">
                <a:solidFill>
                  <a:schemeClr val="lt1"/>
                </a:solidFill>
                <a:latin typeface="Poppins"/>
                <a:ea typeface="Poppins"/>
                <a:cs typeface="Poppins"/>
                <a:sym typeface="Poppins"/>
              </a:defRPr>
            </a:lvl7pPr>
            <a:lvl8pPr lvl="7" rtl="0" algn="ctr">
              <a:buNone/>
              <a:defRPr b="1">
                <a:solidFill>
                  <a:schemeClr val="lt1"/>
                </a:solidFill>
                <a:latin typeface="Poppins"/>
                <a:ea typeface="Poppins"/>
                <a:cs typeface="Poppins"/>
                <a:sym typeface="Poppins"/>
              </a:defRPr>
            </a:lvl8pPr>
            <a:lvl9pPr lvl="8" rtl="0" algn="ctr">
              <a:buNone/>
              <a:defRPr b="1">
                <a:solidFill>
                  <a:schemeClr val="lt1"/>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it"/>
              <a:t>‹#›</a:t>
            </a:fld>
            <a:endParaRPr/>
          </a:p>
        </p:txBody>
      </p:sp>
      <p:pic>
        <p:nvPicPr>
          <p:cNvPr id="52" name="Google Shape;52;p12"/>
          <p:cNvPicPr preferRelativeResize="0"/>
          <p:nvPr/>
        </p:nvPicPr>
        <p:blipFill>
          <a:blip r:embed="rId2">
            <a:alphaModFix/>
          </a:blip>
          <a:stretch>
            <a:fillRect/>
          </a:stretch>
        </p:blipFill>
        <p:spPr>
          <a:xfrm>
            <a:off x="8753536" y="693250"/>
            <a:ext cx="304525" cy="844975"/>
          </a:xfrm>
          <a:prstGeom prst="rect">
            <a:avLst/>
          </a:prstGeom>
          <a:noFill/>
          <a:ln>
            <a:noFill/>
          </a:ln>
        </p:spPr>
      </p:pic>
      <p:pic>
        <p:nvPicPr>
          <p:cNvPr id="53" name="Google Shape;53;p12"/>
          <p:cNvPicPr preferRelativeResize="0"/>
          <p:nvPr/>
        </p:nvPicPr>
        <p:blipFill rotWithShape="1">
          <a:blip r:embed="rId3">
            <a:alphaModFix/>
          </a:blip>
          <a:srcRect b="0" l="59" r="49" t="0"/>
          <a:stretch/>
        </p:blipFill>
        <p:spPr>
          <a:xfrm>
            <a:off x="-34375" y="-10066"/>
            <a:ext cx="9262976" cy="484125"/>
          </a:xfrm>
          <a:prstGeom prst="rect">
            <a:avLst/>
          </a:prstGeom>
          <a:noFill/>
          <a:ln>
            <a:noFill/>
          </a:ln>
        </p:spPr>
      </p:pic>
      <p:sp>
        <p:nvSpPr>
          <p:cNvPr id="54" name="Google Shape;54;p12"/>
          <p:cNvSpPr/>
          <p:nvPr/>
        </p:nvSpPr>
        <p:spPr>
          <a:xfrm>
            <a:off x="0" y="4992525"/>
            <a:ext cx="9228600" cy="164700"/>
          </a:xfrm>
          <a:prstGeom prst="rect">
            <a:avLst/>
          </a:prstGeom>
          <a:solidFill>
            <a:srgbClr val="BB75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it" sz="700">
                <a:solidFill>
                  <a:schemeClr val="lt1"/>
                </a:solidFill>
              </a:rPr>
              <a:t>Missione 4 </a:t>
            </a:r>
            <a:r>
              <a:rPr b="1" lang="it" sz="700">
                <a:solidFill>
                  <a:schemeClr val="lt1"/>
                </a:solidFill>
              </a:rPr>
              <a:t>• Istruzione e Ricerca </a:t>
            </a:r>
            <a:endParaRPr sz="700">
              <a:solidFill>
                <a:schemeClr val="lt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rban">
  <p:cSld name="BLANK_1">
    <p:spTree>
      <p:nvGrpSpPr>
        <p:cNvPr id="55" name="Shape 55"/>
        <p:cNvGrpSpPr/>
        <p:nvPr/>
      </p:nvGrpSpPr>
      <p:grpSpPr>
        <a:xfrm>
          <a:off x="0" y="0"/>
          <a:ext cx="0" cy="0"/>
          <a:chOff x="0" y="0"/>
          <a:chExt cx="0" cy="0"/>
        </a:xfrm>
      </p:grpSpPr>
      <p:sp>
        <p:nvSpPr>
          <p:cNvPr id="56" name="Google Shape;56;p13"/>
          <p:cNvSpPr/>
          <p:nvPr/>
        </p:nvSpPr>
        <p:spPr>
          <a:xfrm>
            <a:off x="8667600" y="474050"/>
            <a:ext cx="561000" cy="4559400"/>
          </a:xfrm>
          <a:prstGeom prst="rect">
            <a:avLst/>
          </a:prstGeom>
          <a:solidFill>
            <a:srgbClr val="BD8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13"/>
          <p:cNvPicPr preferRelativeResize="0"/>
          <p:nvPr/>
        </p:nvPicPr>
        <p:blipFill>
          <a:blip r:embed="rId2">
            <a:alphaModFix/>
          </a:blip>
          <a:stretch>
            <a:fillRect/>
          </a:stretch>
        </p:blipFill>
        <p:spPr>
          <a:xfrm>
            <a:off x="8780223" y="729225"/>
            <a:ext cx="251150" cy="1032900"/>
          </a:xfrm>
          <a:prstGeom prst="rect">
            <a:avLst/>
          </a:prstGeom>
          <a:noFill/>
          <a:ln>
            <a:noFill/>
          </a:ln>
        </p:spPr>
      </p:pic>
      <p:sp>
        <p:nvSpPr>
          <p:cNvPr id="58" name="Google Shape;58;p13"/>
          <p:cNvSpPr txBox="1"/>
          <p:nvPr/>
        </p:nvSpPr>
        <p:spPr>
          <a:xfrm rot="5400000">
            <a:off x="7416750" y="3218275"/>
            <a:ext cx="29652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Urban regeneration &amp; City of tomorrow</a:t>
            </a:r>
            <a:endParaRPr sz="800">
              <a:solidFill>
                <a:schemeClr val="lt1"/>
              </a:solidFill>
              <a:latin typeface="Poppins Light"/>
              <a:ea typeface="Poppins Light"/>
              <a:cs typeface="Poppins Light"/>
              <a:sym typeface="Poppins Light"/>
            </a:endParaRPr>
          </a:p>
        </p:txBody>
      </p:sp>
      <p:sp>
        <p:nvSpPr>
          <p:cNvPr id="59" name="Google Shape;59;p13"/>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lvl1pPr lvl="0" rtl="0" algn="ctr">
              <a:buNone/>
              <a:defRPr b="1">
                <a:solidFill>
                  <a:schemeClr val="lt1"/>
                </a:solidFill>
                <a:latin typeface="Poppins"/>
                <a:ea typeface="Poppins"/>
                <a:cs typeface="Poppins"/>
                <a:sym typeface="Poppins"/>
              </a:defRPr>
            </a:lvl1pPr>
            <a:lvl2pPr lvl="1" rtl="0" algn="ctr">
              <a:buNone/>
              <a:defRPr b="1">
                <a:solidFill>
                  <a:schemeClr val="lt1"/>
                </a:solidFill>
                <a:latin typeface="Poppins"/>
                <a:ea typeface="Poppins"/>
                <a:cs typeface="Poppins"/>
                <a:sym typeface="Poppins"/>
              </a:defRPr>
            </a:lvl2pPr>
            <a:lvl3pPr lvl="2" rtl="0" algn="ctr">
              <a:buNone/>
              <a:defRPr b="1">
                <a:solidFill>
                  <a:schemeClr val="lt1"/>
                </a:solidFill>
                <a:latin typeface="Poppins"/>
                <a:ea typeface="Poppins"/>
                <a:cs typeface="Poppins"/>
                <a:sym typeface="Poppins"/>
              </a:defRPr>
            </a:lvl3pPr>
            <a:lvl4pPr lvl="3" rtl="0" algn="ctr">
              <a:buNone/>
              <a:defRPr b="1">
                <a:solidFill>
                  <a:schemeClr val="lt1"/>
                </a:solidFill>
                <a:latin typeface="Poppins"/>
                <a:ea typeface="Poppins"/>
                <a:cs typeface="Poppins"/>
                <a:sym typeface="Poppins"/>
              </a:defRPr>
            </a:lvl4pPr>
            <a:lvl5pPr lvl="4" rtl="0" algn="ctr">
              <a:buNone/>
              <a:defRPr b="1">
                <a:solidFill>
                  <a:schemeClr val="lt1"/>
                </a:solidFill>
                <a:latin typeface="Poppins"/>
                <a:ea typeface="Poppins"/>
                <a:cs typeface="Poppins"/>
                <a:sym typeface="Poppins"/>
              </a:defRPr>
            </a:lvl5pPr>
            <a:lvl6pPr lvl="5" rtl="0" algn="ctr">
              <a:buNone/>
              <a:defRPr b="1">
                <a:solidFill>
                  <a:schemeClr val="lt1"/>
                </a:solidFill>
                <a:latin typeface="Poppins"/>
                <a:ea typeface="Poppins"/>
                <a:cs typeface="Poppins"/>
                <a:sym typeface="Poppins"/>
              </a:defRPr>
            </a:lvl6pPr>
            <a:lvl7pPr lvl="6" rtl="0" algn="ctr">
              <a:buNone/>
              <a:defRPr b="1">
                <a:solidFill>
                  <a:schemeClr val="lt1"/>
                </a:solidFill>
                <a:latin typeface="Poppins"/>
                <a:ea typeface="Poppins"/>
                <a:cs typeface="Poppins"/>
                <a:sym typeface="Poppins"/>
              </a:defRPr>
            </a:lvl7pPr>
            <a:lvl8pPr lvl="7" rtl="0" algn="ctr">
              <a:buNone/>
              <a:defRPr b="1">
                <a:solidFill>
                  <a:schemeClr val="lt1"/>
                </a:solidFill>
                <a:latin typeface="Poppins"/>
                <a:ea typeface="Poppins"/>
                <a:cs typeface="Poppins"/>
                <a:sym typeface="Poppins"/>
              </a:defRPr>
            </a:lvl8pPr>
            <a:lvl9pPr lvl="8" rtl="0" algn="ctr">
              <a:buNone/>
              <a:defRPr b="1">
                <a:solidFill>
                  <a:schemeClr val="lt1"/>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it"/>
              <a:t>‹#›</a:t>
            </a:fld>
            <a:endParaRPr/>
          </a:p>
        </p:txBody>
      </p:sp>
      <p:pic>
        <p:nvPicPr>
          <p:cNvPr id="60" name="Google Shape;60;p13"/>
          <p:cNvPicPr preferRelativeResize="0"/>
          <p:nvPr/>
        </p:nvPicPr>
        <p:blipFill rotWithShape="1">
          <a:blip r:embed="rId3">
            <a:alphaModFix/>
          </a:blip>
          <a:srcRect b="0" l="59" r="49" t="0"/>
          <a:stretch/>
        </p:blipFill>
        <p:spPr>
          <a:xfrm>
            <a:off x="-34375" y="-10066"/>
            <a:ext cx="9262976" cy="484125"/>
          </a:xfrm>
          <a:prstGeom prst="rect">
            <a:avLst/>
          </a:prstGeom>
          <a:noFill/>
          <a:ln>
            <a:noFill/>
          </a:ln>
        </p:spPr>
      </p:pic>
      <p:sp>
        <p:nvSpPr>
          <p:cNvPr id="61" name="Google Shape;61;p13"/>
          <p:cNvSpPr/>
          <p:nvPr/>
        </p:nvSpPr>
        <p:spPr>
          <a:xfrm>
            <a:off x="0" y="4992525"/>
            <a:ext cx="9228600" cy="164700"/>
          </a:xfrm>
          <a:prstGeom prst="rect">
            <a:avLst/>
          </a:prstGeom>
          <a:solidFill>
            <a:srgbClr val="BB75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it" sz="700">
                <a:solidFill>
                  <a:schemeClr val="lt1"/>
                </a:solidFill>
              </a:rPr>
              <a:t>Missione 4 </a:t>
            </a:r>
            <a:r>
              <a:rPr b="1" lang="it" sz="700">
                <a:solidFill>
                  <a:schemeClr val="lt1"/>
                </a:solidFill>
              </a:rPr>
              <a:t>• Istruzione e Ricerca </a:t>
            </a:r>
            <a:endParaRPr sz="700">
              <a:solidFill>
                <a:schemeClr val="lt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p:cSld name="BLANK_1_1">
    <p:spTree>
      <p:nvGrpSpPr>
        <p:cNvPr id="62" name="Shape 62"/>
        <p:cNvGrpSpPr/>
        <p:nvPr/>
      </p:nvGrpSpPr>
      <p:grpSpPr>
        <a:xfrm>
          <a:off x="0" y="0"/>
          <a:ext cx="0" cy="0"/>
          <a:chOff x="0" y="0"/>
          <a:chExt cx="0" cy="0"/>
        </a:xfrm>
      </p:grpSpPr>
      <p:sp>
        <p:nvSpPr>
          <p:cNvPr id="63" name="Google Shape;63;p14"/>
          <p:cNvSpPr/>
          <p:nvPr/>
        </p:nvSpPr>
        <p:spPr>
          <a:xfrm>
            <a:off x="8667600" y="474050"/>
            <a:ext cx="561000" cy="5215500"/>
          </a:xfrm>
          <a:prstGeom prst="rect">
            <a:avLst/>
          </a:prstGeom>
          <a:solidFill>
            <a:srgbClr val="B235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txBox="1"/>
          <p:nvPr/>
        </p:nvSpPr>
        <p:spPr>
          <a:xfrm rot="5400000">
            <a:off x="7371750" y="3164425"/>
            <a:ext cx="30552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Big Data-Open Data in Life Sciences</a:t>
            </a:r>
            <a:endParaRPr sz="800">
              <a:solidFill>
                <a:schemeClr val="lt1"/>
              </a:solidFill>
              <a:latin typeface="Poppins Light"/>
              <a:ea typeface="Poppins Light"/>
              <a:cs typeface="Poppins Light"/>
              <a:sym typeface="Poppins Light"/>
            </a:endParaRPr>
          </a:p>
        </p:txBody>
      </p:sp>
      <p:pic>
        <p:nvPicPr>
          <p:cNvPr id="65" name="Google Shape;65;p14"/>
          <p:cNvPicPr preferRelativeResize="0"/>
          <p:nvPr/>
        </p:nvPicPr>
        <p:blipFill>
          <a:blip r:embed="rId2">
            <a:alphaModFix/>
          </a:blip>
          <a:stretch>
            <a:fillRect/>
          </a:stretch>
        </p:blipFill>
        <p:spPr>
          <a:xfrm>
            <a:off x="8780225" y="719150"/>
            <a:ext cx="251150" cy="979839"/>
          </a:xfrm>
          <a:prstGeom prst="rect">
            <a:avLst/>
          </a:prstGeom>
          <a:noFill/>
          <a:ln>
            <a:noFill/>
          </a:ln>
        </p:spPr>
      </p:pic>
      <p:sp>
        <p:nvSpPr>
          <p:cNvPr id="66" name="Google Shape;66;p14"/>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lvl1pPr lvl="0" rtl="0" algn="ctr">
              <a:buNone/>
              <a:defRPr b="1">
                <a:solidFill>
                  <a:schemeClr val="lt1"/>
                </a:solidFill>
                <a:latin typeface="Poppins"/>
                <a:ea typeface="Poppins"/>
                <a:cs typeface="Poppins"/>
                <a:sym typeface="Poppins"/>
              </a:defRPr>
            </a:lvl1pPr>
            <a:lvl2pPr lvl="1" rtl="0" algn="ctr">
              <a:buNone/>
              <a:defRPr b="1">
                <a:solidFill>
                  <a:schemeClr val="lt1"/>
                </a:solidFill>
                <a:latin typeface="Poppins"/>
                <a:ea typeface="Poppins"/>
                <a:cs typeface="Poppins"/>
                <a:sym typeface="Poppins"/>
              </a:defRPr>
            </a:lvl2pPr>
            <a:lvl3pPr lvl="2" rtl="0" algn="ctr">
              <a:buNone/>
              <a:defRPr b="1">
                <a:solidFill>
                  <a:schemeClr val="lt1"/>
                </a:solidFill>
                <a:latin typeface="Poppins"/>
                <a:ea typeface="Poppins"/>
                <a:cs typeface="Poppins"/>
                <a:sym typeface="Poppins"/>
              </a:defRPr>
            </a:lvl3pPr>
            <a:lvl4pPr lvl="3" rtl="0" algn="ctr">
              <a:buNone/>
              <a:defRPr b="1">
                <a:solidFill>
                  <a:schemeClr val="lt1"/>
                </a:solidFill>
                <a:latin typeface="Poppins"/>
                <a:ea typeface="Poppins"/>
                <a:cs typeface="Poppins"/>
                <a:sym typeface="Poppins"/>
              </a:defRPr>
            </a:lvl4pPr>
            <a:lvl5pPr lvl="4" rtl="0" algn="ctr">
              <a:buNone/>
              <a:defRPr b="1">
                <a:solidFill>
                  <a:schemeClr val="lt1"/>
                </a:solidFill>
                <a:latin typeface="Poppins"/>
                <a:ea typeface="Poppins"/>
                <a:cs typeface="Poppins"/>
                <a:sym typeface="Poppins"/>
              </a:defRPr>
            </a:lvl5pPr>
            <a:lvl6pPr lvl="5" rtl="0" algn="ctr">
              <a:buNone/>
              <a:defRPr b="1">
                <a:solidFill>
                  <a:schemeClr val="lt1"/>
                </a:solidFill>
                <a:latin typeface="Poppins"/>
                <a:ea typeface="Poppins"/>
                <a:cs typeface="Poppins"/>
                <a:sym typeface="Poppins"/>
              </a:defRPr>
            </a:lvl6pPr>
            <a:lvl7pPr lvl="6" rtl="0" algn="ctr">
              <a:buNone/>
              <a:defRPr b="1">
                <a:solidFill>
                  <a:schemeClr val="lt1"/>
                </a:solidFill>
                <a:latin typeface="Poppins"/>
                <a:ea typeface="Poppins"/>
                <a:cs typeface="Poppins"/>
                <a:sym typeface="Poppins"/>
              </a:defRPr>
            </a:lvl7pPr>
            <a:lvl8pPr lvl="7" rtl="0" algn="ctr">
              <a:buNone/>
              <a:defRPr b="1">
                <a:solidFill>
                  <a:schemeClr val="lt1"/>
                </a:solidFill>
                <a:latin typeface="Poppins"/>
                <a:ea typeface="Poppins"/>
                <a:cs typeface="Poppins"/>
                <a:sym typeface="Poppins"/>
              </a:defRPr>
            </a:lvl8pPr>
            <a:lvl9pPr lvl="8" rtl="0" algn="ctr">
              <a:buNone/>
              <a:defRPr b="1">
                <a:solidFill>
                  <a:schemeClr val="lt1"/>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it"/>
              <a:t>‹#›</a:t>
            </a:fld>
            <a:endParaRPr/>
          </a:p>
        </p:txBody>
      </p:sp>
      <p:pic>
        <p:nvPicPr>
          <p:cNvPr id="67" name="Google Shape;67;p14"/>
          <p:cNvPicPr preferRelativeResize="0"/>
          <p:nvPr/>
        </p:nvPicPr>
        <p:blipFill rotWithShape="1">
          <a:blip r:embed="rId3">
            <a:alphaModFix/>
          </a:blip>
          <a:srcRect b="0" l="59" r="49" t="0"/>
          <a:stretch/>
        </p:blipFill>
        <p:spPr>
          <a:xfrm>
            <a:off x="-34375" y="-10066"/>
            <a:ext cx="9262976" cy="484125"/>
          </a:xfrm>
          <a:prstGeom prst="rect">
            <a:avLst/>
          </a:prstGeom>
          <a:noFill/>
          <a:ln>
            <a:noFill/>
          </a:ln>
        </p:spPr>
      </p:pic>
      <p:sp>
        <p:nvSpPr>
          <p:cNvPr id="68" name="Google Shape;68;p14"/>
          <p:cNvSpPr/>
          <p:nvPr/>
        </p:nvSpPr>
        <p:spPr>
          <a:xfrm>
            <a:off x="0" y="4992525"/>
            <a:ext cx="9228600" cy="164700"/>
          </a:xfrm>
          <a:prstGeom prst="rect">
            <a:avLst/>
          </a:prstGeom>
          <a:solidFill>
            <a:srgbClr val="BB75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it" sz="700">
                <a:solidFill>
                  <a:schemeClr val="lt1"/>
                </a:solidFill>
              </a:rPr>
              <a:t>Missione 4 </a:t>
            </a:r>
            <a:r>
              <a:rPr b="1" lang="it" sz="700">
                <a:solidFill>
                  <a:schemeClr val="lt1"/>
                </a:solidFill>
              </a:rPr>
              <a:t>• Istruzione e Ricerca </a:t>
            </a:r>
            <a:endParaRPr sz="700">
              <a:solidFill>
                <a:schemeClr val="lt1"/>
              </a:solidFill>
            </a:endParaRPr>
          </a:p>
        </p:txBody>
      </p:sp>
    </p:spTree>
  </p:cSld>
  <p:clrMapOvr>
    <a:masterClrMapping/>
  </p:clrMapOvr>
  <p:extLst>
    <p:ext uri="{DCECCB84-F9BA-43D5-87BE-67443E8EF086}">
      <p15:sldGuideLst>
        <p15:guide id="1" pos="576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
  <p:cSld name="BLANK_1_1_1">
    <p:spTree>
      <p:nvGrpSpPr>
        <p:cNvPr id="69" name="Shape 69"/>
        <p:cNvGrpSpPr/>
        <p:nvPr/>
      </p:nvGrpSpPr>
      <p:grpSpPr>
        <a:xfrm>
          <a:off x="0" y="0"/>
          <a:ext cx="0" cy="0"/>
          <a:chOff x="0" y="0"/>
          <a:chExt cx="0" cy="0"/>
        </a:xfrm>
      </p:grpSpPr>
      <p:sp>
        <p:nvSpPr>
          <p:cNvPr id="70" name="Google Shape;70;p15"/>
          <p:cNvSpPr/>
          <p:nvPr/>
        </p:nvSpPr>
        <p:spPr>
          <a:xfrm>
            <a:off x="8667600" y="474050"/>
            <a:ext cx="561000" cy="5215500"/>
          </a:xfrm>
          <a:prstGeom prst="rect">
            <a:avLst/>
          </a:prstGeom>
          <a:solidFill>
            <a:srgbClr val="643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txBox="1"/>
          <p:nvPr/>
        </p:nvSpPr>
        <p:spPr>
          <a:xfrm rot="5400000">
            <a:off x="7371600" y="3163475"/>
            <a:ext cx="30555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Deep Tech: Entrepreneurship &amp; Technology Transfer</a:t>
            </a:r>
            <a:endParaRPr sz="800">
              <a:solidFill>
                <a:schemeClr val="lt1"/>
              </a:solidFill>
              <a:latin typeface="Poppins Light"/>
              <a:ea typeface="Poppins Light"/>
              <a:cs typeface="Poppins Light"/>
              <a:sym typeface="Poppins Light"/>
            </a:endParaRPr>
          </a:p>
        </p:txBody>
      </p:sp>
      <p:pic>
        <p:nvPicPr>
          <p:cNvPr id="72" name="Google Shape;72;p15"/>
          <p:cNvPicPr preferRelativeResize="0"/>
          <p:nvPr/>
        </p:nvPicPr>
        <p:blipFill>
          <a:blip r:embed="rId2">
            <a:alphaModFix/>
          </a:blip>
          <a:stretch>
            <a:fillRect/>
          </a:stretch>
        </p:blipFill>
        <p:spPr>
          <a:xfrm>
            <a:off x="8780225" y="720925"/>
            <a:ext cx="251150" cy="976302"/>
          </a:xfrm>
          <a:prstGeom prst="rect">
            <a:avLst/>
          </a:prstGeom>
          <a:noFill/>
          <a:ln>
            <a:noFill/>
          </a:ln>
        </p:spPr>
      </p:pic>
      <p:sp>
        <p:nvSpPr>
          <p:cNvPr id="73" name="Google Shape;73;p15"/>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lvl1pPr lvl="0" rtl="0" algn="ctr">
              <a:buNone/>
              <a:defRPr b="1">
                <a:solidFill>
                  <a:schemeClr val="lt1"/>
                </a:solidFill>
                <a:latin typeface="Poppins"/>
                <a:ea typeface="Poppins"/>
                <a:cs typeface="Poppins"/>
                <a:sym typeface="Poppins"/>
              </a:defRPr>
            </a:lvl1pPr>
            <a:lvl2pPr lvl="1" rtl="0" algn="ctr">
              <a:buNone/>
              <a:defRPr b="1">
                <a:solidFill>
                  <a:schemeClr val="lt1"/>
                </a:solidFill>
                <a:latin typeface="Poppins"/>
                <a:ea typeface="Poppins"/>
                <a:cs typeface="Poppins"/>
                <a:sym typeface="Poppins"/>
              </a:defRPr>
            </a:lvl2pPr>
            <a:lvl3pPr lvl="2" rtl="0" algn="ctr">
              <a:buNone/>
              <a:defRPr b="1">
                <a:solidFill>
                  <a:schemeClr val="lt1"/>
                </a:solidFill>
                <a:latin typeface="Poppins"/>
                <a:ea typeface="Poppins"/>
                <a:cs typeface="Poppins"/>
                <a:sym typeface="Poppins"/>
              </a:defRPr>
            </a:lvl3pPr>
            <a:lvl4pPr lvl="3" rtl="0" algn="ctr">
              <a:buNone/>
              <a:defRPr b="1">
                <a:solidFill>
                  <a:schemeClr val="lt1"/>
                </a:solidFill>
                <a:latin typeface="Poppins"/>
                <a:ea typeface="Poppins"/>
                <a:cs typeface="Poppins"/>
                <a:sym typeface="Poppins"/>
              </a:defRPr>
            </a:lvl4pPr>
            <a:lvl5pPr lvl="4" rtl="0" algn="ctr">
              <a:buNone/>
              <a:defRPr b="1">
                <a:solidFill>
                  <a:schemeClr val="lt1"/>
                </a:solidFill>
                <a:latin typeface="Poppins"/>
                <a:ea typeface="Poppins"/>
                <a:cs typeface="Poppins"/>
                <a:sym typeface="Poppins"/>
              </a:defRPr>
            </a:lvl5pPr>
            <a:lvl6pPr lvl="5" rtl="0" algn="ctr">
              <a:buNone/>
              <a:defRPr b="1">
                <a:solidFill>
                  <a:schemeClr val="lt1"/>
                </a:solidFill>
                <a:latin typeface="Poppins"/>
                <a:ea typeface="Poppins"/>
                <a:cs typeface="Poppins"/>
                <a:sym typeface="Poppins"/>
              </a:defRPr>
            </a:lvl6pPr>
            <a:lvl7pPr lvl="6" rtl="0" algn="ctr">
              <a:buNone/>
              <a:defRPr b="1">
                <a:solidFill>
                  <a:schemeClr val="lt1"/>
                </a:solidFill>
                <a:latin typeface="Poppins"/>
                <a:ea typeface="Poppins"/>
                <a:cs typeface="Poppins"/>
                <a:sym typeface="Poppins"/>
              </a:defRPr>
            </a:lvl7pPr>
            <a:lvl8pPr lvl="7" rtl="0" algn="ctr">
              <a:buNone/>
              <a:defRPr b="1">
                <a:solidFill>
                  <a:schemeClr val="lt1"/>
                </a:solidFill>
                <a:latin typeface="Poppins"/>
                <a:ea typeface="Poppins"/>
                <a:cs typeface="Poppins"/>
                <a:sym typeface="Poppins"/>
              </a:defRPr>
            </a:lvl8pPr>
            <a:lvl9pPr lvl="8" rtl="0" algn="ctr">
              <a:buNone/>
              <a:defRPr b="1">
                <a:solidFill>
                  <a:schemeClr val="lt1"/>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it"/>
              <a:t>‹#›</a:t>
            </a:fld>
            <a:endParaRPr/>
          </a:p>
        </p:txBody>
      </p:sp>
      <p:pic>
        <p:nvPicPr>
          <p:cNvPr id="74" name="Google Shape;74;p15"/>
          <p:cNvPicPr preferRelativeResize="0"/>
          <p:nvPr/>
        </p:nvPicPr>
        <p:blipFill rotWithShape="1">
          <a:blip r:embed="rId3">
            <a:alphaModFix/>
          </a:blip>
          <a:srcRect b="0" l="59" r="49" t="0"/>
          <a:stretch/>
        </p:blipFill>
        <p:spPr>
          <a:xfrm>
            <a:off x="-34375" y="-10066"/>
            <a:ext cx="9262976" cy="484125"/>
          </a:xfrm>
          <a:prstGeom prst="rect">
            <a:avLst/>
          </a:prstGeom>
          <a:noFill/>
          <a:ln>
            <a:noFill/>
          </a:ln>
        </p:spPr>
      </p:pic>
      <p:sp>
        <p:nvSpPr>
          <p:cNvPr id="75" name="Google Shape;75;p15"/>
          <p:cNvSpPr/>
          <p:nvPr/>
        </p:nvSpPr>
        <p:spPr>
          <a:xfrm>
            <a:off x="0" y="4992525"/>
            <a:ext cx="9228600" cy="164700"/>
          </a:xfrm>
          <a:prstGeom prst="rect">
            <a:avLst/>
          </a:prstGeom>
          <a:solidFill>
            <a:srgbClr val="BB75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it" sz="700">
                <a:solidFill>
                  <a:schemeClr val="lt1"/>
                </a:solidFill>
              </a:rPr>
              <a:t>Missione 4 </a:t>
            </a:r>
            <a:r>
              <a:rPr b="1" lang="it" sz="700">
                <a:solidFill>
                  <a:schemeClr val="lt1"/>
                </a:solidFill>
              </a:rPr>
              <a:t>• Istruzione e Ricerca </a:t>
            </a:r>
            <a:endParaRPr sz="700">
              <a:solidFill>
                <a:schemeClr val="lt1"/>
              </a:solidFill>
            </a:endParaRPr>
          </a:p>
        </p:txBody>
      </p:sp>
    </p:spTree>
  </p:cSld>
  <p:clrMapOvr>
    <a:masterClrMapping/>
  </p:clrMapOvr>
  <p:extLst>
    <p:ext uri="{DCECCB84-F9BA-43D5-87BE-67443E8EF086}">
      <p15:sldGuideLst>
        <p15:guide id="1" pos="5460">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nce">
  <p:cSld name="BLANK_1_1_1_1">
    <p:spTree>
      <p:nvGrpSpPr>
        <p:cNvPr id="76" name="Shape 76"/>
        <p:cNvGrpSpPr/>
        <p:nvPr/>
      </p:nvGrpSpPr>
      <p:grpSpPr>
        <a:xfrm>
          <a:off x="0" y="0"/>
          <a:ext cx="0" cy="0"/>
          <a:chOff x="0" y="0"/>
          <a:chExt cx="0" cy="0"/>
        </a:xfrm>
      </p:grpSpPr>
      <p:sp>
        <p:nvSpPr>
          <p:cNvPr id="77" name="Google Shape;77;p16"/>
          <p:cNvSpPr/>
          <p:nvPr/>
        </p:nvSpPr>
        <p:spPr>
          <a:xfrm>
            <a:off x="8667600" y="474050"/>
            <a:ext cx="561000" cy="5215500"/>
          </a:xfrm>
          <a:prstGeom prst="rect">
            <a:avLst/>
          </a:prstGeom>
          <a:solidFill>
            <a:srgbClr val="4354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txBox="1"/>
          <p:nvPr/>
        </p:nvSpPr>
        <p:spPr>
          <a:xfrm rot="5400000">
            <a:off x="7466100" y="3249800"/>
            <a:ext cx="28665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Economic Impact and </a:t>
            </a:r>
            <a:r>
              <a:rPr lang="it" sz="800">
                <a:solidFill>
                  <a:schemeClr val="lt1"/>
                </a:solidFill>
                <a:latin typeface="Poppins Light"/>
                <a:ea typeface="Poppins Light"/>
                <a:cs typeface="Poppins Light"/>
                <a:sym typeface="Poppins Light"/>
              </a:rPr>
              <a:t>S</a:t>
            </a:r>
            <a:r>
              <a:rPr lang="it" sz="800">
                <a:solidFill>
                  <a:schemeClr val="lt1"/>
                </a:solidFill>
                <a:latin typeface="Poppins Light"/>
                <a:ea typeface="Poppins Light"/>
                <a:cs typeface="Poppins Light"/>
                <a:sym typeface="Poppins Light"/>
              </a:rPr>
              <a:t>ustainable Finance</a:t>
            </a:r>
            <a:endParaRPr sz="800">
              <a:solidFill>
                <a:schemeClr val="lt1"/>
              </a:solidFill>
              <a:latin typeface="Poppins Light"/>
              <a:ea typeface="Poppins Light"/>
              <a:cs typeface="Poppins Light"/>
              <a:sym typeface="Poppins Light"/>
            </a:endParaRPr>
          </a:p>
        </p:txBody>
      </p:sp>
      <p:pic>
        <p:nvPicPr>
          <p:cNvPr id="79" name="Google Shape;79;p16"/>
          <p:cNvPicPr preferRelativeResize="0"/>
          <p:nvPr/>
        </p:nvPicPr>
        <p:blipFill>
          <a:blip r:embed="rId2">
            <a:alphaModFix/>
          </a:blip>
          <a:stretch>
            <a:fillRect/>
          </a:stretch>
        </p:blipFill>
        <p:spPr>
          <a:xfrm>
            <a:off x="8780225" y="720917"/>
            <a:ext cx="251150" cy="1156705"/>
          </a:xfrm>
          <a:prstGeom prst="rect">
            <a:avLst/>
          </a:prstGeom>
          <a:noFill/>
          <a:ln>
            <a:noFill/>
          </a:ln>
        </p:spPr>
      </p:pic>
      <p:sp>
        <p:nvSpPr>
          <p:cNvPr id="80" name="Google Shape;80;p16"/>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lvl1pPr lvl="0" rtl="0" algn="ctr">
              <a:buNone/>
              <a:defRPr b="1">
                <a:solidFill>
                  <a:schemeClr val="lt1"/>
                </a:solidFill>
                <a:latin typeface="Poppins"/>
                <a:ea typeface="Poppins"/>
                <a:cs typeface="Poppins"/>
                <a:sym typeface="Poppins"/>
              </a:defRPr>
            </a:lvl1pPr>
            <a:lvl2pPr lvl="1" rtl="0" algn="ctr">
              <a:buNone/>
              <a:defRPr b="1">
                <a:solidFill>
                  <a:schemeClr val="lt1"/>
                </a:solidFill>
                <a:latin typeface="Poppins"/>
                <a:ea typeface="Poppins"/>
                <a:cs typeface="Poppins"/>
                <a:sym typeface="Poppins"/>
              </a:defRPr>
            </a:lvl2pPr>
            <a:lvl3pPr lvl="2" rtl="0" algn="ctr">
              <a:buNone/>
              <a:defRPr b="1">
                <a:solidFill>
                  <a:schemeClr val="lt1"/>
                </a:solidFill>
                <a:latin typeface="Poppins"/>
                <a:ea typeface="Poppins"/>
                <a:cs typeface="Poppins"/>
                <a:sym typeface="Poppins"/>
              </a:defRPr>
            </a:lvl3pPr>
            <a:lvl4pPr lvl="3" rtl="0" algn="ctr">
              <a:buNone/>
              <a:defRPr b="1">
                <a:solidFill>
                  <a:schemeClr val="lt1"/>
                </a:solidFill>
                <a:latin typeface="Poppins"/>
                <a:ea typeface="Poppins"/>
                <a:cs typeface="Poppins"/>
                <a:sym typeface="Poppins"/>
              </a:defRPr>
            </a:lvl4pPr>
            <a:lvl5pPr lvl="4" rtl="0" algn="ctr">
              <a:buNone/>
              <a:defRPr b="1">
                <a:solidFill>
                  <a:schemeClr val="lt1"/>
                </a:solidFill>
                <a:latin typeface="Poppins"/>
                <a:ea typeface="Poppins"/>
                <a:cs typeface="Poppins"/>
                <a:sym typeface="Poppins"/>
              </a:defRPr>
            </a:lvl5pPr>
            <a:lvl6pPr lvl="5" rtl="0" algn="ctr">
              <a:buNone/>
              <a:defRPr b="1">
                <a:solidFill>
                  <a:schemeClr val="lt1"/>
                </a:solidFill>
                <a:latin typeface="Poppins"/>
                <a:ea typeface="Poppins"/>
                <a:cs typeface="Poppins"/>
                <a:sym typeface="Poppins"/>
              </a:defRPr>
            </a:lvl6pPr>
            <a:lvl7pPr lvl="6" rtl="0" algn="ctr">
              <a:buNone/>
              <a:defRPr b="1">
                <a:solidFill>
                  <a:schemeClr val="lt1"/>
                </a:solidFill>
                <a:latin typeface="Poppins"/>
                <a:ea typeface="Poppins"/>
                <a:cs typeface="Poppins"/>
                <a:sym typeface="Poppins"/>
              </a:defRPr>
            </a:lvl7pPr>
            <a:lvl8pPr lvl="7" rtl="0" algn="ctr">
              <a:buNone/>
              <a:defRPr b="1">
                <a:solidFill>
                  <a:schemeClr val="lt1"/>
                </a:solidFill>
                <a:latin typeface="Poppins"/>
                <a:ea typeface="Poppins"/>
                <a:cs typeface="Poppins"/>
                <a:sym typeface="Poppins"/>
              </a:defRPr>
            </a:lvl8pPr>
            <a:lvl9pPr lvl="8" rtl="0" algn="ctr">
              <a:buNone/>
              <a:defRPr b="1">
                <a:solidFill>
                  <a:schemeClr val="lt1"/>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it"/>
              <a:t>‹#›</a:t>
            </a:fld>
            <a:endParaRPr/>
          </a:p>
        </p:txBody>
      </p:sp>
      <p:pic>
        <p:nvPicPr>
          <p:cNvPr id="81" name="Google Shape;81;p16"/>
          <p:cNvPicPr preferRelativeResize="0"/>
          <p:nvPr/>
        </p:nvPicPr>
        <p:blipFill rotWithShape="1">
          <a:blip r:embed="rId3">
            <a:alphaModFix/>
          </a:blip>
          <a:srcRect b="0" l="59" r="49" t="0"/>
          <a:stretch/>
        </p:blipFill>
        <p:spPr>
          <a:xfrm>
            <a:off x="-34375" y="-10066"/>
            <a:ext cx="9262976" cy="484125"/>
          </a:xfrm>
          <a:prstGeom prst="rect">
            <a:avLst/>
          </a:prstGeom>
          <a:noFill/>
          <a:ln>
            <a:noFill/>
          </a:ln>
        </p:spPr>
      </p:pic>
      <p:sp>
        <p:nvSpPr>
          <p:cNvPr id="82" name="Google Shape;82;p16"/>
          <p:cNvSpPr/>
          <p:nvPr/>
        </p:nvSpPr>
        <p:spPr>
          <a:xfrm>
            <a:off x="0" y="4992525"/>
            <a:ext cx="9228600" cy="164700"/>
          </a:xfrm>
          <a:prstGeom prst="rect">
            <a:avLst/>
          </a:prstGeom>
          <a:solidFill>
            <a:srgbClr val="BB75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it" sz="700">
                <a:solidFill>
                  <a:schemeClr val="lt1"/>
                </a:solidFill>
              </a:rPr>
              <a:t>Missione 4 </a:t>
            </a:r>
            <a:r>
              <a:rPr b="1" lang="it" sz="700">
                <a:solidFill>
                  <a:schemeClr val="lt1"/>
                </a:solidFill>
              </a:rPr>
              <a:t>• Istruzione e Ricerca </a:t>
            </a:r>
            <a:endParaRPr sz="700">
              <a:solidFill>
                <a:schemeClr val="lt1"/>
              </a:solidFill>
            </a:endParaRPr>
          </a:p>
        </p:txBody>
      </p:sp>
    </p:spTree>
  </p:cSld>
  <p:clrMapOvr>
    <a:masterClrMapping/>
  </p:clrMapOvr>
  <p:extLst>
    <p:ext uri="{DCECCB84-F9BA-43D5-87BE-67443E8EF086}">
      <p15:sldGuideLst>
        <p15:guide id="1" pos="546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ign">
  <p:cSld name="BLANK_1_1_1_1_1">
    <p:spTree>
      <p:nvGrpSpPr>
        <p:cNvPr id="83" name="Shape 83"/>
        <p:cNvGrpSpPr/>
        <p:nvPr/>
      </p:nvGrpSpPr>
      <p:grpSpPr>
        <a:xfrm>
          <a:off x="0" y="0"/>
          <a:ext cx="0" cy="0"/>
          <a:chOff x="0" y="0"/>
          <a:chExt cx="0" cy="0"/>
        </a:xfrm>
      </p:grpSpPr>
      <p:sp>
        <p:nvSpPr>
          <p:cNvPr id="84" name="Google Shape;84;p17"/>
          <p:cNvSpPr/>
          <p:nvPr/>
        </p:nvSpPr>
        <p:spPr>
          <a:xfrm>
            <a:off x="8667600" y="474050"/>
            <a:ext cx="561000" cy="5215500"/>
          </a:xfrm>
          <a:prstGeom prst="rect">
            <a:avLst/>
          </a:prstGeom>
          <a:solidFill>
            <a:srgbClr val="68A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txBox="1"/>
          <p:nvPr/>
        </p:nvSpPr>
        <p:spPr>
          <a:xfrm rot="5400000">
            <a:off x="7448100" y="3222875"/>
            <a:ext cx="29025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Sustainable Fashion, Luxury and Design</a:t>
            </a:r>
            <a:endParaRPr sz="800">
              <a:solidFill>
                <a:schemeClr val="lt1"/>
              </a:solidFill>
              <a:latin typeface="Poppins Light"/>
              <a:ea typeface="Poppins Light"/>
              <a:cs typeface="Poppins Light"/>
              <a:sym typeface="Poppins Light"/>
            </a:endParaRPr>
          </a:p>
        </p:txBody>
      </p:sp>
      <p:pic>
        <p:nvPicPr>
          <p:cNvPr id="86" name="Google Shape;86;p17"/>
          <p:cNvPicPr preferRelativeResize="0"/>
          <p:nvPr/>
        </p:nvPicPr>
        <p:blipFill>
          <a:blip r:embed="rId2">
            <a:alphaModFix/>
          </a:blip>
          <a:stretch>
            <a:fillRect/>
          </a:stretch>
        </p:blipFill>
        <p:spPr>
          <a:xfrm>
            <a:off x="8780225" y="720925"/>
            <a:ext cx="251150" cy="1093033"/>
          </a:xfrm>
          <a:prstGeom prst="rect">
            <a:avLst/>
          </a:prstGeom>
          <a:noFill/>
          <a:ln>
            <a:noFill/>
          </a:ln>
        </p:spPr>
      </p:pic>
      <p:sp>
        <p:nvSpPr>
          <p:cNvPr id="87" name="Google Shape;87;p17"/>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lvl1pPr lvl="0" rtl="0" algn="ctr">
              <a:buNone/>
              <a:defRPr b="1">
                <a:solidFill>
                  <a:schemeClr val="lt1"/>
                </a:solidFill>
                <a:latin typeface="Poppins"/>
                <a:ea typeface="Poppins"/>
                <a:cs typeface="Poppins"/>
                <a:sym typeface="Poppins"/>
              </a:defRPr>
            </a:lvl1pPr>
            <a:lvl2pPr lvl="1" rtl="0" algn="ctr">
              <a:buNone/>
              <a:defRPr b="1">
                <a:solidFill>
                  <a:schemeClr val="lt1"/>
                </a:solidFill>
                <a:latin typeface="Poppins"/>
                <a:ea typeface="Poppins"/>
                <a:cs typeface="Poppins"/>
                <a:sym typeface="Poppins"/>
              </a:defRPr>
            </a:lvl2pPr>
            <a:lvl3pPr lvl="2" rtl="0" algn="ctr">
              <a:buNone/>
              <a:defRPr b="1">
                <a:solidFill>
                  <a:schemeClr val="lt1"/>
                </a:solidFill>
                <a:latin typeface="Poppins"/>
                <a:ea typeface="Poppins"/>
                <a:cs typeface="Poppins"/>
                <a:sym typeface="Poppins"/>
              </a:defRPr>
            </a:lvl3pPr>
            <a:lvl4pPr lvl="3" rtl="0" algn="ctr">
              <a:buNone/>
              <a:defRPr b="1">
                <a:solidFill>
                  <a:schemeClr val="lt1"/>
                </a:solidFill>
                <a:latin typeface="Poppins"/>
                <a:ea typeface="Poppins"/>
                <a:cs typeface="Poppins"/>
                <a:sym typeface="Poppins"/>
              </a:defRPr>
            </a:lvl4pPr>
            <a:lvl5pPr lvl="4" rtl="0" algn="ctr">
              <a:buNone/>
              <a:defRPr b="1">
                <a:solidFill>
                  <a:schemeClr val="lt1"/>
                </a:solidFill>
                <a:latin typeface="Poppins"/>
                <a:ea typeface="Poppins"/>
                <a:cs typeface="Poppins"/>
                <a:sym typeface="Poppins"/>
              </a:defRPr>
            </a:lvl5pPr>
            <a:lvl6pPr lvl="5" rtl="0" algn="ctr">
              <a:buNone/>
              <a:defRPr b="1">
                <a:solidFill>
                  <a:schemeClr val="lt1"/>
                </a:solidFill>
                <a:latin typeface="Poppins"/>
                <a:ea typeface="Poppins"/>
                <a:cs typeface="Poppins"/>
                <a:sym typeface="Poppins"/>
              </a:defRPr>
            </a:lvl6pPr>
            <a:lvl7pPr lvl="6" rtl="0" algn="ctr">
              <a:buNone/>
              <a:defRPr b="1">
                <a:solidFill>
                  <a:schemeClr val="lt1"/>
                </a:solidFill>
                <a:latin typeface="Poppins"/>
                <a:ea typeface="Poppins"/>
                <a:cs typeface="Poppins"/>
                <a:sym typeface="Poppins"/>
              </a:defRPr>
            </a:lvl7pPr>
            <a:lvl8pPr lvl="7" rtl="0" algn="ctr">
              <a:buNone/>
              <a:defRPr b="1">
                <a:solidFill>
                  <a:schemeClr val="lt1"/>
                </a:solidFill>
                <a:latin typeface="Poppins"/>
                <a:ea typeface="Poppins"/>
                <a:cs typeface="Poppins"/>
                <a:sym typeface="Poppins"/>
              </a:defRPr>
            </a:lvl8pPr>
            <a:lvl9pPr lvl="8" rtl="0" algn="ctr">
              <a:buNone/>
              <a:defRPr b="1">
                <a:solidFill>
                  <a:schemeClr val="lt1"/>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it"/>
              <a:t>‹#›</a:t>
            </a:fld>
            <a:endParaRPr/>
          </a:p>
        </p:txBody>
      </p:sp>
      <p:pic>
        <p:nvPicPr>
          <p:cNvPr id="88" name="Google Shape;88;p17"/>
          <p:cNvPicPr preferRelativeResize="0"/>
          <p:nvPr/>
        </p:nvPicPr>
        <p:blipFill rotWithShape="1">
          <a:blip r:embed="rId3">
            <a:alphaModFix/>
          </a:blip>
          <a:srcRect b="0" l="59" r="49" t="0"/>
          <a:stretch/>
        </p:blipFill>
        <p:spPr>
          <a:xfrm>
            <a:off x="-34375" y="-10066"/>
            <a:ext cx="9262976" cy="484125"/>
          </a:xfrm>
          <a:prstGeom prst="rect">
            <a:avLst/>
          </a:prstGeom>
          <a:noFill/>
          <a:ln>
            <a:noFill/>
          </a:ln>
        </p:spPr>
      </p:pic>
      <p:sp>
        <p:nvSpPr>
          <p:cNvPr id="89" name="Google Shape;89;p17"/>
          <p:cNvSpPr/>
          <p:nvPr/>
        </p:nvSpPr>
        <p:spPr>
          <a:xfrm>
            <a:off x="0" y="4992525"/>
            <a:ext cx="9228600" cy="164700"/>
          </a:xfrm>
          <a:prstGeom prst="rect">
            <a:avLst/>
          </a:prstGeom>
          <a:solidFill>
            <a:srgbClr val="BB75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it" sz="700">
                <a:solidFill>
                  <a:schemeClr val="lt1"/>
                </a:solidFill>
              </a:rPr>
              <a:t>Missione 4 </a:t>
            </a:r>
            <a:r>
              <a:rPr b="1" lang="it" sz="700">
                <a:solidFill>
                  <a:schemeClr val="lt1"/>
                </a:solidFill>
              </a:rPr>
              <a:t>• Istruzione e Ricerca </a:t>
            </a:r>
            <a:endParaRPr sz="700">
              <a:solidFill>
                <a:schemeClr val="lt1"/>
              </a:solidFill>
            </a:endParaRPr>
          </a:p>
        </p:txBody>
      </p:sp>
    </p:spTree>
  </p:cSld>
  <p:clrMapOvr>
    <a:masterClrMapping/>
  </p:clrMapOvr>
  <p:extLst>
    <p:ext uri="{DCECCB84-F9BA-43D5-87BE-67443E8EF086}">
      <p15:sldGuideLst>
        <p15:guide id="1" pos="546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eties">
  <p:cSld name="BLANK_1_1_1_1_1_1">
    <p:spTree>
      <p:nvGrpSpPr>
        <p:cNvPr id="90" name="Shape 90"/>
        <p:cNvGrpSpPr/>
        <p:nvPr/>
      </p:nvGrpSpPr>
      <p:grpSpPr>
        <a:xfrm>
          <a:off x="0" y="0"/>
          <a:ext cx="0" cy="0"/>
          <a:chOff x="0" y="0"/>
          <a:chExt cx="0" cy="0"/>
        </a:xfrm>
      </p:grpSpPr>
      <p:sp>
        <p:nvSpPr>
          <p:cNvPr id="91" name="Google Shape;91;p18"/>
          <p:cNvSpPr/>
          <p:nvPr/>
        </p:nvSpPr>
        <p:spPr>
          <a:xfrm>
            <a:off x="8667600" y="474050"/>
            <a:ext cx="561000" cy="5215500"/>
          </a:xfrm>
          <a:prstGeom prst="rect">
            <a:avLst/>
          </a:prstGeom>
          <a:solidFill>
            <a:srgbClr val="202F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txBox="1"/>
          <p:nvPr/>
        </p:nvSpPr>
        <p:spPr>
          <a:xfrm rot="5400000">
            <a:off x="7492500" y="3283125"/>
            <a:ext cx="28137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Innovation for Sustainable and Inclusive Societies</a:t>
            </a:r>
            <a:endParaRPr sz="800">
              <a:solidFill>
                <a:schemeClr val="lt1"/>
              </a:solidFill>
              <a:latin typeface="Poppins Light"/>
              <a:ea typeface="Poppins Light"/>
              <a:cs typeface="Poppins Light"/>
              <a:sym typeface="Poppins Light"/>
            </a:endParaRPr>
          </a:p>
        </p:txBody>
      </p:sp>
      <p:pic>
        <p:nvPicPr>
          <p:cNvPr id="93" name="Google Shape;93;p18"/>
          <p:cNvPicPr preferRelativeResize="0"/>
          <p:nvPr/>
        </p:nvPicPr>
        <p:blipFill>
          <a:blip r:embed="rId2">
            <a:alphaModFix/>
          </a:blip>
          <a:stretch>
            <a:fillRect/>
          </a:stretch>
        </p:blipFill>
        <p:spPr>
          <a:xfrm>
            <a:off x="8780225" y="720925"/>
            <a:ext cx="251150" cy="1216840"/>
          </a:xfrm>
          <a:prstGeom prst="rect">
            <a:avLst/>
          </a:prstGeom>
          <a:noFill/>
          <a:ln>
            <a:noFill/>
          </a:ln>
        </p:spPr>
      </p:pic>
      <p:sp>
        <p:nvSpPr>
          <p:cNvPr id="94" name="Google Shape;94;p18"/>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lvl1pPr lvl="0" rtl="0" algn="ctr">
              <a:buNone/>
              <a:defRPr b="1">
                <a:solidFill>
                  <a:schemeClr val="lt1"/>
                </a:solidFill>
                <a:latin typeface="Poppins"/>
                <a:ea typeface="Poppins"/>
                <a:cs typeface="Poppins"/>
                <a:sym typeface="Poppins"/>
              </a:defRPr>
            </a:lvl1pPr>
            <a:lvl2pPr lvl="1" rtl="0" algn="ctr">
              <a:buNone/>
              <a:defRPr b="1">
                <a:solidFill>
                  <a:schemeClr val="lt1"/>
                </a:solidFill>
                <a:latin typeface="Poppins"/>
                <a:ea typeface="Poppins"/>
                <a:cs typeface="Poppins"/>
                <a:sym typeface="Poppins"/>
              </a:defRPr>
            </a:lvl2pPr>
            <a:lvl3pPr lvl="2" rtl="0" algn="ctr">
              <a:buNone/>
              <a:defRPr b="1">
                <a:solidFill>
                  <a:schemeClr val="lt1"/>
                </a:solidFill>
                <a:latin typeface="Poppins"/>
                <a:ea typeface="Poppins"/>
                <a:cs typeface="Poppins"/>
                <a:sym typeface="Poppins"/>
              </a:defRPr>
            </a:lvl3pPr>
            <a:lvl4pPr lvl="3" rtl="0" algn="ctr">
              <a:buNone/>
              <a:defRPr b="1">
                <a:solidFill>
                  <a:schemeClr val="lt1"/>
                </a:solidFill>
                <a:latin typeface="Poppins"/>
                <a:ea typeface="Poppins"/>
                <a:cs typeface="Poppins"/>
                <a:sym typeface="Poppins"/>
              </a:defRPr>
            </a:lvl4pPr>
            <a:lvl5pPr lvl="4" rtl="0" algn="ctr">
              <a:buNone/>
              <a:defRPr b="1">
                <a:solidFill>
                  <a:schemeClr val="lt1"/>
                </a:solidFill>
                <a:latin typeface="Poppins"/>
                <a:ea typeface="Poppins"/>
                <a:cs typeface="Poppins"/>
                <a:sym typeface="Poppins"/>
              </a:defRPr>
            </a:lvl5pPr>
            <a:lvl6pPr lvl="5" rtl="0" algn="ctr">
              <a:buNone/>
              <a:defRPr b="1">
                <a:solidFill>
                  <a:schemeClr val="lt1"/>
                </a:solidFill>
                <a:latin typeface="Poppins"/>
                <a:ea typeface="Poppins"/>
                <a:cs typeface="Poppins"/>
                <a:sym typeface="Poppins"/>
              </a:defRPr>
            </a:lvl6pPr>
            <a:lvl7pPr lvl="6" rtl="0" algn="ctr">
              <a:buNone/>
              <a:defRPr b="1">
                <a:solidFill>
                  <a:schemeClr val="lt1"/>
                </a:solidFill>
                <a:latin typeface="Poppins"/>
                <a:ea typeface="Poppins"/>
                <a:cs typeface="Poppins"/>
                <a:sym typeface="Poppins"/>
              </a:defRPr>
            </a:lvl7pPr>
            <a:lvl8pPr lvl="7" rtl="0" algn="ctr">
              <a:buNone/>
              <a:defRPr b="1">
                <a:solidFill>
                  <a:schemeClr val="lt1"/>
                </a:solidFill>
                <a:latin typeface="Poppins"/>
                <a:ea typeface="Poppins"/>
                <a:cs typeface="Poppins"/>
                <a:sym typeface="Poppins"/>
              </a:defRPr>
            </a:lvl8pPr>
            <a:lvl9pPr lvl="8" rtl="0" algn="ctr">
              <a:buNone/>
              <a:defRPr b="1">
                <a:solidFill>
                  <a:schemeClr val="lt1"/>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it"/>
              <a:t>‹#›</a:t>
            </a:fld>
            <a:endParaRPr/>
          </a:p>
        </p:txBody>
      </p:sp>
      <p:pic>
        <p:nvPicPr>
          <p:cNvPr id="95" name="Google Shape;95;p18"/>
          <p:cNvPicPr preferRelativeResize="0"/>
          <p:nvPr/>
        </p:nvPicPr>
        <p:blipFill rotWithShape="1">
          <a:blip r:embed="rId3">
            <a:alphaModFix/>
          </a:blip>
          <a:srcRect b="0" l="59" r="49" t="0"/>
          <a:stretch/>
        </p:blipFill>
        <p:spPr>
          <a:xfrm>
            <a:off x="-34375" y="-10066"/>
            <a:ext cx="9262976" cy="484125"/>
          </a:xfrm>
          <a:prstGeom prst="rect">
            <a:avLst/>
          </a:prstGeom>
          <a:noFill/>
          <a:ln>
            <a:noFill/>
          </a:ln>
        </p:spPr>
      </p:pic>
      <p:sp>
        <p:nvSpPr>
          <p:cNvPr id="96" name="Google Shape;96;p18"/>
          <p:cNvSpPr/>
          <p:nvPr/>
        </p:nvSpPr>
        <p:spPr>
          <a:xfrm>
            <a:off x="0" y="4992525"/>
            <a:ext cx="9228600" cy="164700"/>
          </a:xfrm>
          <a:prstGeom prst="rect">
            <a:avLst/>
          </a:prstGeom>
          <a:solidFill>
            <a:srgbClr val="BB75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it" sz="700">
                <a:solidFill>
                  <a:schemeClr val="lt1"/>
                </a:solidFill>
              </a:rPr>
              <a:t>Missione 4 </a:t>
            </a:r>
            <a:r>
              <a:rPr b="1" lang="it" sz="700">
                <a:solidFill>
                  <a:schemeClr val="lt1"/>
                </a:solidFill>
              </a:rPr>
              <a:t>• Istruzione e Ricerca </a:t>
            </a:r>
            <a:endParaRPr sz="700">
              <a:solidFill>
                <a:schemeClr val="lt1"/>
              </a:solidFill>
            </a:endParaRPr>
          </a:p>
        </p:txBody>
      </p:sp>
    </p:spTree>
  </p:cSld>
  <p:clrMapOvr>
    <a:masterClrMapping/>
  </p:clrMapOvr>
  <p:extLst>
    <p:ext uri="{DCECCB84-F9BA-43D5-87BE-67443E8EF086}">
      <p15:sldGuideLst>
        <p15:guide id="1" pos="5460">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97" name="Shape 97"/>
        <p:cNvGrpSpPr/>
        <p:nvPr/>
      </p:nvGrpSpPr>
      <p:grpSpPr>
        <a:xfrm>
          <a:off x="0" y="0"/>
          <a:ext cx="0" cy="0"/>
          <a:chOff x="0" y="0"/>
          <a:chExt cx="0" cy="0"/>
        </a:xfrm>
      </p:grpSpPr>
      <p:pic>
        <p:nvPicPr>
          <p:cNvPr id="98" name="Google Shape;98;p19"/>
          <p:cNvPicPr preferRelativeResize="0"/>
          <p:nvPr/>
        </p:nvPicPr>
        <p:blipFill rotWithShape="1">
          <a:blip r:embed="rId2">
            <a:alphaModFix/>
          </a:blip>
          <a:srcRect b="-2051" l="4015" r="4098" t="0"/>
          <a:stretch/>
        </p:blipFill>
        <p:spPr>
          <a:xfrm>
            <a:off x="-76550" y="474050"/>
            <a:ext cx="9305151" cy="4689226"/>
          </a:xfrm>
          <a:prstGeom prst="rect">
            <a:avLst/>
          </a:prstGeom>
          <a:noFill/>
          <a:ln>
            <a:noFill/>
          </a:ln>
        </p:spPr>
      </p:pic>
      <p:sp>
        <p:nvSpPr>
          <p:cNvPr id="99" name="Google Shape;99;p19"/>
          <p:cNvSpPr txBox="1"/>
          <p:nvPr>
            <p:ph type="ctrTitle"/>
          </p:nvPr>
        </p:nvSpPr>
        <p:spPr>
          <a:xfrm>
            <a:off x="628650" y="1001727"/>
            <a:ext cx="2846400" cy="18108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B27F47"/>
              </a:buClr>
              <a:buSzPts val="3400"/>
              <a:buFont typeface="Arial"/>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9"/>
          <p:cNvSpPr txBox="1"/>
          <p:nvPr>
            <p:ph idx="1" type="subTitle"/>
          </p:nvPr>
        </p:nvSpPr>
        <p:spPr>
          <a:xfrm>
            <a:off x="628650" y="2909578"/>
            <a:ext cx="2846400" cy="12417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01" name="Google Shape;101;p19"/>
          <p:cNvSpPr txBox="1"/>
          <p:nvPr>
            <p:ph idx="10" type="dt"/>
          </p:nvPr>
        </p:nvSpPr>
        <p:spPr>
          <a:xfrm>
            <a:off x="628650" y="4822604"/>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2" name="Google Shape;102;p19"/>
          <p:cNvSpPr txBox="1"/>
          <p:nvPr>
            <p:ph idx="11" type="ftr"/>
          </p:nvPr>
        </p:nvSpPr>
        <p:spPr>
          <a:xfrm>
            <a:off x="6457950" y="4822604"/>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3" name="Google Shape;103;p19"/>
          <p:cNvSpPr txBox="1"/>
          <p:nvPr>
            <p:ph idx="12" type="sldNum"/>
          </p:nvPr>
        </p:nvSpPr>
        <p:spPr>
          <a:xfrm>
            <a:off x="3543300" y="4822604"/>
            <a:ext cx="20574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it"/>
              <a:t>‹#›</a:t>
            </a:fld>
            <a:endParaRPr/>
          </a:p>
        </p:txBody>
      </p:sp>
      <p:sp>
        <p:nvSpPr>
          <p:cNvPr id="104" name="Google Shape;104;p19"/>
          <p:cNvSpPr/>
          <p:nvPr>
            <p:ph idx="2" type="pic"/>
          </p:nvPr>
        </p:nvSpPr>
        <p:spPr>
          <a:xfrm>
            <a:off x="3891337" y="1579652"/>
            <a:ext cx="4284300" cy="2816100"/>
          </a:xfrm>
          <a:prstGeom prst="rect">
            <a:avLst/>
          </a:prstGeom>
          <a:noFill/>
          <a:ln>
            <a:noFill/>
          </a:ln>
        </p:spPr>
      </p:sp>
      <p:sp>
        <p:nvSpPr>
          <p:cNvPr id="105" name="Google Shape;105;p19"/>
          <p:cNvSpPr txBox="1"/>
          <p:nvPr>
            <p:ph idx="3" type="body"/>
          </p:nvPr>
        </p:nvSpPr>
        <p:spPr>
          <a:xfrm>
            <a:off x="628650" y="4261247"/>
            <a:ext cx="2846400" cy="3621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400"/>
              <a:buNone/>
              <a:defRPr sz="1400"/>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106" name="Google Shape;106;p19"/>
          <p:cNvPicPr preferRelativeResize="0"/>
          <p:nvPr/>
        </p:nvPicPr>
        <p:blipFill rotWithShape="1">
          <a:blip r:embed="rId3">
            <a:alphaModFix/>
          </a:blip>
          <a:srcRect b="0" l="59" r="49" t="0"/>
          <a:stretch/>
        </p:blipFill>
        <p:spPr>
          <a:xfrm>
            <a:off x="-34375" y="-10066"/>
            <a:ext cx="9262976" cy="484125"/>
          </a:xfrm>
          <a:prstGeom prst="rect">
            <a:avLst/>
          </a:prstGeom>
          <a:noFill/>
          <a:ln>
            <a:noFill/>
          </a:ln>
        </p:spPr>
      </p:pic>
      <p:sp>
        <p:nvSpPr>
          <p:cNvPr id="107" name="Google Shape;107;p19"/>
          <p:cNvSpPr/>
          <p:nvPr/>
        </p:nvSpPr>
        <p:spPr>
          <a:xfrm>
            <a:off x="0" y="4992525"/>
            <a:ext cx="9228600" cy="164700"/>
          </a:xfrm>
          <a:prstGeom prst="rect">
            <a:avLst/>
          </a:prstGeom>
          <a:solidFill>
            <a:srgbClr val="BB75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it" sz="700">
                <a:solidFill>
                  <a:schemeClr val="lt1"/>
                </a:solidFill>
              </a:rPr>
              <a:t>Missione 4 </a:t>
            </a:r>
            <a:r>
              <a:rPr b="1" lang="it" sz="700">
                <a:solidFill>
                  <a:schemeClr val="lt1"/>
                </a:solidFill>
              </a:rPr>
              <a:t>• Istruzione e Ricerca </a:t>
            </a:r>
            <a:endParaRPr sz="700">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9.jpg"/><Relationship Id="rId4" Type="http://schemas.openxmlformats.org/officeDocument/2006/relationships/image" Target="../media/image14.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12.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3.jpg"/><Relationship Id="rId4" Type="http://schemas.openxmlformats.org/officeDocument/2006/relationships/image" Target="../media/image21.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image" Target="../media/image20.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jp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34.jpg"/><Relationship Id="rId5" Type="http://schemas.openxmlformats.org/officeDocument/2006/relationships/image" Target="../media/image26.jpg"/><Relationship Id="rId6" Type="http://schemas.openxmlformats.org/officeDocument/2006/relationships/image" Target="../media/image23.png"/><Relationship Id="rId7"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9.jpg"/><Relationship Id="rId4" Type="http://schemas.openxmlformats.org/officeDocument/2006/relationships/image" Target="../media/image26.jpg"/><Relationship Id="rId5"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1.jpg"/><Relationship Id="rId4" Type="http://schemas.openxmlformats.org/officeDocument/2006/relationships/image" Target="../media/image26.jpg"/><Relationship Id="rId5" Type="http://schemas.openxmlformats.org/officeDocument/2006/relationships/image" Target="../media/image29.jpg"/><Relationship Id="rId6"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hyperlink" Target="mailto:info@musascarl.i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2.jpg"/><Relationship Id="rId4" Type="http://schemas.openxmlformats.org/officeDocument/2006/relationships/image" Target="../media/image26.jpg"/><Relationship Id="rId5"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13.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ctrTitle"/>
          </p:nvPr>
        </p:nvSpPr>
        <p:spPr>
          <a:xfrm>
            <a:off x="628650" y="1001725"/>
            <a:ext cx="2932800" cy="1810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B27F47"/>
              </a:buClr>
              <a:buSzPts val="3400"/>
              <a:buFont typeface="Arial"/>
              <a:buNone/>
            </a:pPr>
            <a:r>
              <a:rPr b="1" lang="it">
                <a:solidFill>
                  <a:srgbClr val="B27F47"/>
                </a:solidFill>
              </a:rPr>
              <a:t>Missione 4 </a:t>
            </a:r>
            <a:br>
              <a:rPr b="1" lang="it">
                <a:solidFill>
                  <a:srgbClr val="B27F47"/>
                </a:solidFill>
              </a:rPr>
            </a:br>
            <a:r>
              <a:rPr b="1" lang="it">
                <a:solidFill>
                  <a:srgbClr val="B27F47"/>
                </a:solidFill>
              </a:rPr>
              <a:t>Istruzione e Ricerca</a:t>
            </a:r>
            <a:endParaRPr b="1">
              <a:solidFill>
                <a:srgbClr val="B27F47"/>
              </a:solidFill>
            </a:endParaRPr>
          </a:p>
        </p:txBody>
      </p:sp>
      <p:sp>
        <p:nvSpPr>
          <p:cNvPr id="113" name="Google Shape;113;p20"/>
          <p:cNvSpPr txBox="1"/>
          <p:nvPr/>
        </p:nvSpPr>
        <p:spPr>
          <a:xfrm>
            <a:off x="3806663" y="2571750"/>
            <a:ext cx="5041500" cy="1354500"/>
          </a:xfrm>
          <a:prstGeom prst="rect">
            <a:avLst/>
          </a:prstGeom>
          <a:noFill/>
          <a:ln>
            <a:noFill/>
          </a:ln>
        </p:spPr>
        <p:txBody>
          <a:bodyPr anchorCtr="0" anchor="ctr" bIns="0" lIns="0" spcFirstLastPara="1" rIns="0" wrap="square" tIns="0">
            <a:noAutofit/>
          </a:bodyPr>
          <a:lstStyle/>
          <a:p>
            <a:pPr indent="0" lvl="0" marL="0" rtl="0" algn="ctr">
              <a:lnSpc>
                <a:spcPct val="85000"/>
              </a:lnSpc>
              <a:spcBef>
                <a:spcPts val="0"/>
              </a:spcBef>
              <a:spcAft>
                <a:spcPts val="0"/>
              </a:spcAft>
              <a:buNone/>
            </a:pPr>
            <a:r>
              <a:rPr b="1" lang="it" sz="3200">
                <a:solidFill>
                  <a:schemeClr val="lt1"/>
                </a:solidFill>
                <a:latin typeface="Poppins"/>
                <a:ea typeface="Poppins"/>
                <a:cs typeface="Poppins"/>
                <a:sym typeface="Poppins"/>
              </a:rPr>
              <a:t>MULTILAYERED URBAN SUSTAINABILITY ACTION</a:t>
            </a:r>
            <a:endParaRPr b="1" sz="3200">
              <a:solidFill>
                <a:schemeClr val="lt1"/>
              </a:solidFill>
              <a:latin typeface="Poppins"/>
              <a:ea typeface="Poppins"/>
              <a:cs typeface="Poppins"/>
              <a:sym typeface="Poppins"/>
            </a:endParaRPr>
          </a:p>
        </p:txBody>
      </p:sp>
      <p:pic>
        <p:nvPicPr>
          <p:cNvPr id="114" name="Google Shape;114;p20"/>
          <p:cNvPicPr preferRelativeResize="0"/>
          <p:nvPr/>
        </p:nvPicPr>
        <p:blipFill>
          <a:blip r:embed="rId3">
            <a:alphaModFix/>
          </a:blip>
          <a:stretch>
            <a:fillRect/>
          </a:stretch>
        </p:blipFill>
        <p:spPr>
          <a:xfrm>
            <a:off x="5778498" y="1223450"/>
            <a:ext cx="834400" cy="9820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9"/>
          <p:cNvSpPr/>
          <p:nvPr/>
        </p:nvSpPr>
        <p:spPr>
          <a:xfrm>
            <a:off x="-9000" y="463500"/>
            <a:ext cx="8676600" cy="4532400"/>
          </a:xfrm>
          <a:prstGeom prst="rect">
            <a:avLst/>
          </a:prstGeom>
          <a:solidFill>
            <a:srgbClr val="B235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29"/>
          <p:cNvPicPr preferRelativeResize="0"/>
          <p:nvPr/>
        </p:nvPicPr>
        <p:blipFill rotWithShape="1">
          <a:blip r:embed="rId3">
            <a:alphaModFix/>
          </a:blip>
          <a:srcRect b="9576" l="22241" r="22236" t="3519"/>
          <a:stretch/>
        </p:blipFill>
        <p:spPr>
          <a:xfrm>
            <a:off x="4572000" y="463550"/>
            <a:ext cx="4095601" cy="4532399"/>
          </a:xfrm>
          <a:prstGeom prst="rect">
            <a:avLst/>
          </a:prstGeom>
          <a:noFill/>
          <a:ln>
            <a:noFill/>
          </a:ln>
        </p:spPr>
      </p:pic>
      <p:sp>
        <p:nvSpPr>
          <p:cNvPr id="264" name="Google Shape;264;p29"/>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265" name="Google Shape;265;p29"/>
          <p:cNvSpPr txBox="1"/>
          <p:nvPr/>
        </p:nvSpPr>
        <p:spPr>
          <a:xfrm>
            <a:off x="720000" y="3011000"/>
            <a:ext cx="2376000" cy="54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Spoke 2 lavora allo sviluppo di tecnologie e processi per il trattamento di grandi quantità di dati sanitari e delle Scienze della Vita per il benessere e la salute della cittadinanza.</a:t>
            </a:r>
            <a:endParaRPr sz="800">
              <a:solidFill>
                <a:schemeClr val="lt1"/>
              </a:solidFill>
              <a:latin typeface="Poppins Light"/>
              <a:ea typeface="Poppins Light"/>
              <a:cs typeface="Poppins Light"/>
              <a:sym typeface="Poppins Light"/>
            </a:endParaRPr>
          </a:p>
        </p:txBody>
      </p:sp>
      <p:pic>
        <p:nvPicPr>
          <p:cNvPr id="266" name="Google Shape;266;p29"/>
          <p:cNvPicPr preferRelativeResize="0"/>
          <p:nvPr/>
        </p:nvPicPr>
        <p:blipFill rotWithShape="1">
          <a:blip r:embed="rId4">
            <a:alphaModFix/>
          </a:blip>
          <a:srcRect b="0" l="0" r="0" t="0"/>
          <a:stretch/>
        </p:blipFill>
        <p:spPr>
          <a:xfrm>
            <a:off x="3445575" y="1710637"/>
            <a:ext cx="2252850" cy="2600727"/>
          </a:xfrm>
          <a:prstGeom prst="rect">
            <a:avLst/>
          </a:prstGeom>
          <a:noFill/>
          <a:ln>
            <a:noFill/>
          </a:ln>
        </p:spPr>
      </p:pic>
      <p:sp>
        <p:nvSpPr>
          <p:cNvPr id="267" name="Google Shape;267;p29"/>
          <p:cNvSpPr txBox="1"/>
          <p:nvPr/>
        </p:nvSpPr>
        <p:spPr>
          <a:xfrm>
            <a:off x="720000" y="1131175"/>
            <a:ext cx="2253000" cy="10227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it" sz="1800">
                <a:solidFill>
                  <a:schemeClr val="lt1"/>
                </a:solidFill>
                <a:latin typeface="Poppins"/>
                <a:ea typeface="Poppins"/>
                <a:cs typeface="Poppins"/>
                <a:sym typeface="Poppins"/>
              </a:rPr>
              <a:t>Big Data e Open Data per le Scienze della vita</a:t>
            </a:r>
            <a:endParaRPr b="1" sz="1800">
              <a:solidFill>
                <a:schemeClr val="lt1"/>
              </a:solidFill>
              <a:latin typeface="Poppins"/>
              <a:ea typeface="Poppins"/>
              <a:cs typeface="Poppins"/>
              <a:sym typeface="Poppins"/>
            </a:endParaRPr>
          </a:p>
        </p:txBody>
      </p:sp>
      <p:pic>
        <p:nvPicPr>
          <p:cNvPr id="268" name="Google Shape;268;p29"/>
          <p:cNvPicPr preferRelativeResize="0"/>
          <p:nvPr/>
        </p:nvPicPr>
        <p:blipFill rotWithShape="1">
          <a:blip r:embed="rId5">
            <a:alphaModFix/>
          </a:blip>
          <a:srcRect b="661" l="0" r="0" t="651"/>
          <a:stretch/>
        </p:blipFill>
        <p:spPr>
          <a:xfrm>
            <a:off x="720000" y="799250"/>
            <a:ext cx="1723699" cy="331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0"/>
          <p:cNvSpPr/>
          <p:nvPr/>
        </p:nvSpPr>
        <p:spPr>
          <a:xfrm>
            <a:off x="-9000" y="463500"/>
            <a:ext cx="8676600" cy="4532400"/>
          </a:xfrm>
          <a:prstGeom prst="rect">
            <a:avLst/>
          </a:prstGeom>
          <a:solidFill>
            <a:srgbClr val="643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30"/>
          <p:cNvPicPr preferRelativeResize="0"/>
          <p:nvPr/>
        </p:nvPicPr>
        <p:blipFill rotWithShape="1">
          <a:blip r:embed="rId3">
            <a:alphaModFix/>
          </a:blip>
          <a:srcRect b="9576" l="15276" r="15283" t="3519"/>
          <a:stretch/>
        </p:blipFill>
        <p:spPr>
          <a:xfrm>
            <a:off x="4572000" y="463550"/>
            <a:ext cx="4095601" cy="4532399"/>
          </a:xfrm>
          <a:prstGeom prst="rect">
            <a:avLst/>
          </a:prstGeom>
          <a:noFill/>
          <a:ln>
            <a:noFill/>
          </a:ln>
        </p:spPr>
      </p:pic>
      <p:sp>
        <p:nvSpPr>
          <p:cNvPr id="275" name="Google Shape;275;p30"/>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276" name="Google Shape;276;p30"/>
          <p:cNvSpPr txBox="1"/>
          <p:nvPr/>
        </p:nvSpPr>
        <p:spPr>
          <a:xfrm>
            <a:off x="720000" y="3011000"/>
            <a:ext cx="23760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Spoke 3 punta alla nascita e alla crescita di attività innovative in settori altamente tecnologici e alla creazione di nuove opportunità e nuovi percorsi per il vasto bacino di studenti, ricercatori e aziende dell’area milanese, anche grazie all’educazione all’imprenditorialità.</a:t>
            </a:r>
            <a:endParaRPr sz="800">
              <a:solidFill>
                <a:schemeClr val="lt1"/>
              </a:solidFill>
              <a:latin typeface="Poppins Light"/>
              <a:ea typeface="Poppins Light"/>
              <a:cs typeface="Poppins Light"/>
              <a:sym typeface="Poppins Light"/>
            </a:endParaRPr>
          </a:p>
        </p:txBody>
      </p:sp>
      <p:pic>
        <p:nvPicPr>
          <p:cNvPr id="277" name="Google Shape;277;p30"/>
          <p:cNvPicPr preferRelativeResize="0"/>
          <p:nvPr/>
        </p:nvPicPr>
        <p:blipFill rotWithShape="1">
          <a:blip r:embed="rId4">
            <a:alphaModFix/>
          </a:blip>
          <a:srcRect b="0" l="0" r="0" t="0"/>
          <a:stretch/>
        </p:blipFill>
        <p:spPr>
          <a:xfrm>
            <a:off x="3445575" y="1710637"/>
            <a:ext cx="2252850" cy="2600727"/>
          </a:xfrm>
          <a:prstGeom prst="rect">
            <a:avLst/>
          </a:prstGeom>
          <a:noFill/>
          <a:ln>
            <a:noFill/>
          </a:ln>
        </p:spPr>
      </p:pic>
      <p:sp>
        <p:nvSpPr>
          <p:cNvPr id="278" name="Google Shape;278;p30"/>
          <p:cNvSpPr txBox="1"/>
          <p:nvPr/>
        </p:nvSpPr>
        <p:spPr>
          <a:xfrm>
            <a:off x="720000" y="1131175"/>
            <a:ext cx="2253000" cy="1022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it" sz="1800">
                <a:solidFill>
                  <a:schemeClr val="lt1"/>
                </a:solidFill>
                <a:latin typeface="Poppins"/>
                <a:ea typeface="Poppins"/>
                <a:cs typeface="Poppins"/>
                <a:sym typeface="Poppins"/>
              </a:rPr>
              <a:t>Imprenditorialità e trasferimento tecnologico</a:t>
            </a:r>
            <a:endParaRPr b="1" sz="1800">
              <a:solidFill>
                <a:schemeClr val="lt1"/>
              </a:solidFill>
              <a:latin typeface="Poppins"/>
              <a:ea typeface="Poppins"/>
              <a:cs typeface="Poppins"/>
              <a:sym typeface="Poppins"/>
            </a:endParaRPr>
          </a:p>
        </p:txBody>
      </p:sp>
      <p:pic>
        <p:nvPicPr>
          <p:cNvPr id="279" name="Google Shape;279;p30"/>
          <p:cNvPicPr preferRelativeResize="0"/>
          <p:nvPr/>
        </p:nvPicPr>
        <p:blipFill rotWithShape="1">
          <a:blip r:embed="rId5">
            <a:alphaModFix/>
          </a:blip>
          <a:srcRect b="709" l="0" r="0" t="709"/>
          <a:stretch/>
        </p:blipFill>
        <p:spPr>
          <a:xfrm>
            <a:off x="720000" y="799250"/>
            <a:ext cx="1723699" cy="331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1"/>
          <p:cNvSpPr/>
          <p:nvPr/>
        </p:nvSpPr>
        <p:spPr>
          <a:xfrm>
            <a:off x="-9000" y="463500"/>
            <a:ext cx="8676600" cy="4532400"/>
          </a:xfrm>
          <a:prstGeom prst="rect">
            <a:avLst/>
          </a:prstGeom>
          <a:solidFill>
            <a:srgbClr val="4354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5" name="Google Shape;285;p31"/>
          <p:cNvPicPr preferRelativeResize="0"/>
          <p:nvPr/>
        </p:nvPicPr>
        <p:blipFill rotWithShape="1">
          <a:blip r:embed="rId3">
            <a:alphaModFix/>
          </a:blip>
          <a:srcRect b="0" l="23830" r="23830" t="3892"/>
          <a:stretch/>
        </p:blipFill>
        <p:spPr>
          <a:xfrm>
            <a:off x="4572000" y="463400"/>
            <a:ext cx="4095601" cy="4532401"/>
          </a:xfrm>
          <a:prstGeom prst="rect">
            <a:avLst/>
          </a:prstGeom>
          <a:noFill/>
          <a:ln>
            <a:noFill/>
          </a:ln>
        </p:spPr>
      </p:pic>
      <p:sp>
        <p:nvSpPr>
          <p:cNvPr id="286" name="Google Shape;286;p31"/>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287" name="Google Shape;287;p31"/>
          <p:cNvSpPr txBox="1"/>
          <p:nvPr/>
        </p:nvSpPr>
        <p:spPr>
          <a:xfrm>
            <a:off x="720000" y="3011000"/>
            <a:ext cx="23760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Spoke 4 mira all’introduzione di indicatori per la valutazione dell’impatto economico e il consolidamento delle pratiche di finanza sostenibile, tanto in termini di formazione della prossima generazione di innovatori e di investitori, quanto di trasferimento alle realtà imprenditoriali e alla cittadinanza.</a:t>
            </a:r>
            <a:endParaRPr sz="800">
              <a:solidFill>
                <a:schemeClr val="lt1"/>
              </a:solidFill>
              <a:latin typeface="Poppins Light"/>
              <a:ea typeface="Poppins Light"/>
              <a:cs typeface="Poppins Light"/>
              <a:sym typeface="Poppins Light"/>
            </a:endParaRPr>
          </a:p>
        </p:txBody>
      </p:sp>
      <p:pic>
        <p:nvPicPr>
          <p:cNvPr id="288" name="Google Shape;288;p31"/>
          <p:cNvPicPr preferRelativeResize="0"/>
          <p:nvPr/>
        </p:nvPicPr>
        <p:blipFill rotWithShape="1">
          <a:blip r:embed="rId4">
            <a:alphaModFix/>
          </a:blip>
          <a:srcRect b="0" l="0" r="0" t="0"/>
          <a:stretch/>
        </p:blipFill>
        <p:spPr>
          <a:xfrm>
            <a:off x="3445575" y="1710637"/>
            <a:ext cx="2252850" cy="2600727"/>
          </a:xfrm>
          <a:prstGeom prst="rect">
            <a:avLst/>
          </a:prstGeom>
          <a:noFill/>
          <a:ln>
            <a:noFill/>
          </a:ln>
        </p:spPr>
      </p:pic>
      <p:sp>
        <p:nvSpPr>
          <p:cNvPr id="289" name="Google Shape;289;p31"/>
          <p:cNvSpPr txBox="1"/>
          <p:nvPr/>
        </p:nvSpPr>
        <p:spPr>
          <a:xfrm>
            <a:off x="720000" y="1131175"/>
            <a:ext cx="2253000" cy="1022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it" sz="1800">
                <a:solidFill>
                  <a:schemeClr val="lt1"/>
                </a:solidFill>
                <a:latin typeface="Poppins"/>
                <a:ea typeface="Poppins"/>
                <a:cs typeface="Poppins"/>
                <a:sym typeface="Poppins"/>
              </a:rPr>
              <a:t>Impatto economico e finanza sostenibile</a:t>
            </a:r>
            <a:endParaRPr b="1" sz="1800">
              <a:solidFill>
                <a:schemeClr val="lt1"/>
              </a:solidFill>
              <a:latin typeface="Poppins"/>
              <a:ea typeface="Poppins"/>
              <a:cs typeface="Poppins"/>
              <a:sym typeface="Poppins"/>
            </a:endParaRPr>
          </a:p>
        </p:txBody>
      </p:sp>
      <p:pic>
        <p:nvPicPr>
          <p:cNvPr id="290" name="Google Shape;290;p31"/>
          <p:cNvPicPr preferRelativeResize="0"/>
          <p:nvPr/>
        </p:nvPicPr>
        <p:blipFill rotWithShape="1">
          <a:blip r:embed="rId5">
            <a:alphaModFix/>
          </a:blip>
          <a:srcRect b="0" l="0" r="0" t="0"/>
          <a:stretch/>
        </p:blipFill>
        <p:spPr>
          <a:xfrm>
            <a:off x="720000" y="799250"/>
            <a:ext cx="1723699" cy="331925"/>
          </a:xfrm>
          <a:prstGeom prst="rect">
            <a:avLst/>
          </a:prstGeom>
          <a:noFill/>
          <a:ln>
            <a:noFill/>
          </a:ln>
        </p:spPr>
      </p:pic>
      <p:sp>
        <p:nvSpPr>
          <p:cNvPr id="291" name="Google Shape;291;p31"/>
          <p:cNvSpPr txBox="1"/>
          <p:nvPr>
            <p:ph idx="4294967295" type="sldNum"/>
          </p:nvPr>
        </p:nvSpPr>
        <p:spPr>
          <a:xfrm>
            <a:off x="8819989" y="4749251"/>
            <a:ext cx="476400" cy="4365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2"/>
          <p:cNvSpPr/>
          <p:nvPr/>
        </p:nvSpPr>
        <p:spPr>
          <a:xfrm>
            <a:off x="-9000" y="463500"/>
            <a:ext cx="8676600" cy="4532400"/>
          </a:xfrm>
          <a:prstGeom prst="rect">
            <a:avLst/>
          </a:prstGeom>
          <a:solidFill>
            <a:srgbClr val="68A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32"/>
          <p:cNvPicPr preferRelativeResize="0"/>
          <p:nvPr/>
        </p:nvPicPr>
        <p:blipFill rotWithShape="1">
          <a:blip r:embed="rId3">
            <a:alphaModFix/>
          </a:blip>
          <a:srcRect b="20118" l="19885" r="44064" t="15647"/>
          <a:stretch/>
        </p:blipFill>
        <p:spPr>
          <a:xfrm>
            <a:off x="4572000" y="463550"/>
            <a:ext cx="4095601" cy="4532400"/>
          </a:xfrm>
          <a:prstGeom prst="rect">
            <a:avLst/>
          </a:prstGeom>
          <a:noFill/>
          <a:ln>
            <a:noFill/>
          </a:ln>
        </p:spPr>
      </p:pic>
      <p:sp>
        <p:nvSpPr>
          <p:cNvPr id="298" name="Google Shape;298;p32"/>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299" name="Google Shape;299;p32"/>
          <p:cNvSpPr txBox="1"/>
          <p:nvPr/>
        </p:nvSpPr>
        <p:spPr>
          <a:xfrm>
            <a:off x="720000" y="3011000"/>
            <a:ext cx="23760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Spoke 5 si concentra sull’allineamento di alcuni settori fiori all’occhiello dell’industria milanese ad altissima visibilità - il lusso, la moda, il design - ai più alti standard di sostenibilità attraverso nuovi materiali, nuovi processi e nuovi modelli di sviluppo.</a:t>
            </a:r>
            <a:endParaRPr sz="800">
              <a:solidFill>
                <a:schemeClr val="lt1"/>
              </a:solidFill>
              <a:latin typeface="Poppins Light"/>
              <a:ea typeface="Poppins Light"/>
              <a:cs typeface="Poppins Light"/>
              <a:sym typeface="Poppins Light"/>
            </a:endParaRPr>
          </a:p>
        </p:txBody>
      </p:sp>
      <p:pic>
        <p:nvPicPr>
          <p:cNvPr id="300" name="Google Shape;300;p32"/>
          <p:cNvPicPr preferRelativeResize="0"/>
          <p:nvPr/>
        </p:nvPicPr>
        <p:blipFill rotWithShape="1">
          <a:blip r:embed="rId4">
            <a:alphaModFix/>
          </a:blip>
          <a:srcRect b="0" l="0" r="0" t="0"/>
          <a:stretch/>
        </p:blipFill>
        <p:spPr>
          <a:xfrm>
            <a:off x="3445575" y="1710637"/>
            <a:ext cx="2252850" cy="2600727"/>
          </a:xfrm>
          <a:prstGeom prst="rect">
            <a:avLst/>
          </a:prstGeom>
          <a:noFill/>
          <a:ln>
            <a:noFill/>
          </a:ln>
        </p:spPr>
      </p:pic>
      <p:sp>
        <p:nvSpPr>
          <p:cNvPr id="301" name="Google Shape;301;p32"/>
          <p:cNvSpPr txBox="1"/>
          <p:nvPr/>
        </p:nvSpPr>
        <p:spPr>
          <a:xfrm>
            <a:off x="720000" y="1131175"/>
            <a:ext cx="2253000" cy="1022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it" sz="1800">
                <a:solidFill>
                  <a:schemeClr val="lt1"/>
                </a:solidFill>
                <a:latin typeface="Poppins"/>
                <a:ea typeface="Poppins"/>
                <a:cs typeface="Poppins"/>
                <a:sym typeface="Poppins"/>
              </a:rPr>
              <a:t>Moda, lusso e design sostenibili</a:t>
            </a:r>
            <a:endParaRPr b="1" sz="1800">
              <a:solidFill>
                <a:schemeClr val="lt1"/>
              </a:solidFill>
              <a:latin typeface="Poppins"/>
              <a:ea typeface="Poppins"/>
              <a:cs typeface="Poppins"/>
              <a:sym typeface="Poppins"/>
            </a:endParaRPr>
          </a:p>
        </p:txBody>
      </p:sp>
      <p:pic>
        <p:nvPicPr>
          <p:cNvPr id="302" name="Google Shape;302;p32"/>
          <p:cNvPicPr preferRelativeResize="0"/>
          <p:nvPr/>
        </p:nvPicPr>
        <p:blipFill rotWithShape="1">
          <a:blip r:embed="rId5">
            <a:alphaModFix/>
          </a:blip>
          <a:srcRect b="0" l="0" r="0" t="0"/>
          <a:stretch/>
        </p:blipFill>
        <p:spPr>
          <a:xfrm>
            <a:off x="720000" y="799250"/>
            <a:ext cx="1723699" cy="331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3"/>
          <p:cNvSpPr/>
          <p:nvPr/>
        </p:nvSpPr>
        <p:spPr>
          <a:xfrm>
            <a:off x="-9000" y="463500"/>
            <a:ext cx="8676600" cy="4532400"/>
          </a:xfrm>
          <a:prstGeom prst="rect">
            <a:avLst/>
          </a:prstGeom>
          <a:solidFill>
            <a:srgbClr val="202F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33"/>
          <p:cNvPicPr preferRelativeResize="0"/>
          <p:nvPr/>
        </p:nvPicPr>
        <p:blipFill rotWithShape="1">
          <a:blip r:embed="rId3">
            <a:alphaModFix/>
          </a:blip>
          <a:srcRect b="9515" l="34752" r="21229" t="3580"/>
          <a:stretch/>
        </p:blipFill>
        <p:spPr>
          <a:xfrm>
            <a:off x="4572000" y="463550"/>
            <a:ext cx="4095601" cy="4532399"/>
          </a:xfrm>
          <a:prstGeom prst="rect">
            <a:avLst/>
          </a:prstGeom>
          <a:noFill/>
          <a:ln>
            <a:noFill/>
          </a:ln>
        </p:spPr>
      </p:pic>
      <p:sp>
        <p:nvSpPr>
          <p:cNvPr id="309" name="Google Shape;309;p33"/>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310" name="Google Shape;310;p33"/>
          <p:cNvSpPr txBox="1"/>
          <p:nvPr/>
        </p:nvSpPr>
        <p:spPr>
          <a:xfrm>
            <a:off x="720000" y="3011000"/>
            <a:ext cx="23760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Spoke 6 prevede il consolidamento di approcci che attraverso l’inclusione sociale, l’educazione e il coinvolgimento della cittadinanza mettano l’innovazione al servizio della comunità per garantire la sostenibilità anche sul piano sociale.</a:t>
            </a:r>
            <a:endParaRPr sz="800">
              <a:solidFill>
                <a:schemeClr val="lt1"/>
              </a:solidFill>
              <a:latin typeface="Poppins Light"/>
              <a:ea typeface="Poppins Light"/>
              <a:cs typeface="Poppins Light"/>
              <a:sym typeface="Poppins Light"/>
            </a:endParaRPr>
          </a:p>
        </p:txBody>
      </p:sp>
      <p:pic>
        <p:nvPicPr>
          <p:cNvPr id="311" name="Google Shape;311;p33"/>
          <p:cNvPicPr preferRelativeResize="0"/>
          <p:nvPr/>
        </p:nvPicPr>
        <p:blipFill rotWithShape="1">
          <a:blip r:embed="rId4">
            <a:alphaModFix/>
          </a:blip>
          <a:srcRect b="0" l="0" r="0" t="0"/>
          <a:stretch/>
        </p:blipFill>
        <p:spPr>
          <a:xfrm>
            <a:off x="3445575" y="1710637"/>
            <a:ext cx="2252850" cy="2600727"/>
          </a:xfrm>
          <a:prstGeom prst="rect">
            <a:avLst/>
          </a:prstGeom>
          <a:noFill/>
          <a:ln>
            <a:noFill/>
          </a:ln>
        </p:spPr>
      </p:pic>
      <p:sp>
        <p:nvSpPr>
          <p:cNvPr id="312" name="Google Shape;312;p33"/>
          <p:cNvSpPr txBox="1"/>
          <p:nvPr/>
        </p:nvSpPr>
        <p:spPr>
          <a:xfrm>
            <a:off x="720000" y="1131175"/>
            <a:ext cx="2253000" cy="1022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it" sz="1800">
                <a:solidFill>
                  <a:schemeClr val="lt1"/>
                </a:solidFill>
                <a:latin typeface="Poppins"/>
                <a:ea typeface="Poppins"/>
                <a:cs typeface="Poppins"/>
                <a:sym typeface="Poppins"/>
              </a:rPr>
              <a:t>Innovazione per società sostenibili e inclusive</a:t>
            </a:r>
            <a:endParaRPr b="1" sz="1800">
              <a:solidFill>
                <a:schemeClr val="lt1"/>
              </a:solidFill>
              <a:latin typeface="Poppins"/>
              <a:ea typeface="Poppins"/>
              <a:cs typeface="Poppins"/>
              <a:sym typeface="Poppins"/>
            </a:endParaRPr>
          </a:p>
        </p:txBody>
      </p:sp>
      <p:pic>
        <p:nvPicPr>
          <p:cNvPr id="313" name="Google Shape;313;p33"/>
          <p:cNvPicPr preferRelativeResize="0"/>
          <p:nvPr/>
        </p:nvPicPr>
        <p:blipFill rotWithShape="1">
          <a:blip r:embed="rId5">
            <a:alphaModFix/>
          </a:blip>
          <a:srcRect b="0" l="0" r="0" t="0"/>
          <a:stretch/>
        </p:blipFill>
        <p:spPr>
          <a:xfrm>
            <a:off x="720000" y="799250"/>
            <a:ext cx="1723699" cy="331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4"/>
          <p:cNvSpPr/>
          <p:nvPr/>
        </p:nvSpPr>
        <p:spPr>
          <a:xfrm>
            <a:off x="3078825" y="1158013"/>
            <a:ext cx="683400" cy="2218800"/>
          </a:xfrm>
          <a:prstGeom prst="roundRect">
            <a:avLst>
              <a:gd fmla="val 29192" name="adj"/>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34"/>
          <p:cNvPicPr preferRelativeResize="0"/>
          <p:nvPr/>
        </p:nvPicPr>
        <p:blipFill rotWithShape="1">
          <a:blip r:embed="rId3">
            <a:alphaModFix/>
          </a:blip>
          <a:srcRect b="12280" l="31040" r="31036" t="0"/>
          <a:stretch/>
        </p:blipFill>
        <p:spPr>
          <a:xfrm>
            <a:off x="3278200" y="463500"/>
            <a:ext cx="3483448" cy="4532449"/>
          </a:xfrm>
          <a:prstGeom prst="rect">
            <a:avLst/>
          </a:prstGeom>
          <a:noFill/>
          <a:ln>
            <a:noFill/>
          </a:ln>
        </p:spPr>
      </p:pic>
      <p:sp>
        <p:nvSpPr>
          <p:cNvPr id="320" name="Google Shape;320;p34"/>
          <p:cNvSpPr/>
          <p:nvPr/>
        </p:nvSpPr>
        <p:spPr>
          <a:xfrm>
            <a:off x="5902850" y="1015050"/>
            <a:ext cx="1673700" cy="3113400"/>
          </a:xfrm>
          <a:prstGeom prst="roundRect">
            <a:avLst>
              <a:gd fmla="val 13375" name="adj"/>
            </a:avLst>
          </a:prstGeom>
          <a:solidFill>
            <a:schemeClr val="lt1"/>
          </a:solidFill>
          <a:ln>
            <a:noFill/>
          </a:ln>
          <a:effectLst>
            <a:outerShdw blurRad="342900" rotWithShape="0" algn="bl" dir="5400000" dist="1143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4"/>
          <p:cNvSpPr txBox="1"/>
          <p:nvPr/>
        </p:nvSpPr>
        <p:spPr>
          <a:xfrm>
            <a:off x="720000" y="463500"/>
            <a:ext cx="2280300" cy="125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2400">
                <a:solidFill>
                  <a:srgbClr val="1F3A31"/>
                </a:solidFill>
                <a:latin typeface="Poppins"/>
                <a:ea typeface="Poppins"/>
                <a:cs typeface="Poppins"/>
                <a:sym typeface="Poppins"/>
              </a:rPr>
              <a:t>Lorem ipsum </a:t>
            </a:r>
            <a:r>
              <a:rPr lang="it" sz="2400">
                <a:solidFill>
                  <a:srgbClr val="1F3A31"/>
                </a:solidFill>
                <a:latin typeface="Poppins"/>
                <a:ea typeface="Poppins"/>
                <a:cs typeface="Poppins"/>
                <a:sym typeface="Poppins"/>
              </a:rPr>
              <a:t>dolor sit amet</a:t>
            </a:r>
            <a:endParaRPr sz="2400">
              <a:solidFill>
                <a:srgbClr val="1F3A31"/>
              </a:solidFill>
              <a:latin typeface="Poppins"/>
              <a:ea typeface="Poppins"/>
              <a:cs typeface="Poppins"/>
              <a:sym typeface="Poppins"/>
            </a:endParaRPr>
          </a:p>
        </p:txBody>
      </p:sp>
      <p:sp>
        <p:nvSpPr>
          <p:cNvPr id="322" name="Google Shape;322;p34"/>
          <p:cNvSpPr txBox="1"/>
          <p:nvPr/>
        </p:nvSpPr>
        <p:spPr>
          <a:xfrm>
            <a:off x="720000" y="2419350"/>
            <a:ext cx="2280300" cy="196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remSed ut perspiciatis unde omnis iste natus error sit voluptatem accusantium doloremque laudantium, totam remSed ut perspiciatis unde omnis iste natus error sit voluptatem accusantium doloremque laudantium, totam remunde omnis iste natus error sit voluptatem accusantium doloremque laudantium, totam remunde omnis iste natus error sit voluptatem accusantium doloremque laudantium, totam remunde omnis iste natus error sit voluptatem </a:t>
            </a:r>
            <a:endParaRPr sz="800">
              <a:solidFill>
                <a:srgbClr val="1F3A31"/>
              </a:solidFill>
              <a:latin typeface="Poppins Light"/>
              <a:ea typeface="Poppins Light"/>
              <a:cs typeface="Poppins Light"/>
              <a:sym typeface="Poppins Light"/>
            </a:endParaRPr>
          </a:p>
        </p:txBody>
      </p:sp>
      <p:sp>
        <p:nvSpPr>
          <p:cNvPr id="323" name="Google Shape;323;p34"/>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pic>
        <p:nvPicPr>
          <p:cNvPr id="324" name="Google Shape;324;p34"/>
          <p:cNvPicPr preferRelativeResize="0"/>
          <p:nvPr/>
        </p:nvPicPr>
        <p:blipFill rotWithShape="1">
          <a:blip r:embed="rId4">
            <a:alphaModFix/>
          </a:blip>
          <a:srcRect b="12495" l="0" r="0" t="12502"/>
          <a:stretch/>
        </p:blipFill>
        <p:spPr>
          <a:xfrm>
            <a:off x="6058677" y="1198050"/>
            <a:ext cx="1362036" cy="1362038"/>
          </a:xfrm>
          <a:prstGeom prst="rect">
            <a:avLst/>
          </a:prstGeom>
          <a:noFill/>
          <a:ln>
            <a:noFill/>
          </a:ln>
        </p:spPr>
      </p:pic>
      <p:sp>
        <p:nvSpPr>
          <p:cNvPr id="325" name="Google Shape;325;p34"/>
          <p:cNvSpPr txBox="1"/>
          <p:nvPr/>
        </p:nvSpPr>
        <p:spPr>
          <a:xfrm>
            <a:off x="6058688" y="2738675"/>
            <a:ext cx="13620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it" sz="1200">
                <a:solidFill>
                  <a:schemeClr val="dk1"/>
                </a:solidFill>
                <a:latin typeface="Poppins"/>
                <a:ea typeface="Poppins"/>
                <a:cs typeface="Poppins"/>
                <a:sym typeface="Poppins"/>
              </a:rPr>
              <a:t>Lorem ipsum dolor sit amet</a:t>
            </a:r>
            <a:endParaRPr sz="8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b="1" sz="1200">
              <a:solidFill>
                <a:schemeClr val="dk1"/>
              </a:solidFill>
              <a:latin typeface="Poppins"/>
              <a:ea typeface="Poppins"/>
              <a:cs typeface="Poppins"/>
              <a:sym typeface="Poppins"/>
            </a:endParaRPr>
          </a:p>
        </p:txBody>
      </p:sp>
      <p:sp>
        <p:nvSpPr>
          <p:cNvPr id="326" name="Google Shape;326;p34"/>
          <p:cNvSpPr txBox="1"/>
          <p:nvPr/>
        </p:nvSpPr>
        <p:spPr>
          <a:xfrm>
            <a:off x="6058695" y="3262065"/>
            <a:ext cx="1362000" cy="689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latin typeface="Poppins Light"/>
                <a:ea typeface="Poppins Light"/>
                <a:cs typeface="Poppins Light"/>
                <a:sym typeface="Poppins Light"/>
              </a:rPr>
              <a:t>Sed ut perspiciatis unde omnis iste natus error sit voluptatem accusantium doloremque laudantium, totam rem</a:t>
            </a:r>
            <a:endParaRPr sz="800">
              <a:solidFill>
                <a:schemeClr val="dk1"/>
              </a:solidFill>
              <a:latin typeface="Poppins Light"/>
              <a:ea typeface="Poppins Light"/>
              <a:cs typeface="Poppins Light"/>
              <a:sym typeface="Poppi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5"/>
          <p:cNvSpPr txBox="1"/>
          <p:nvPr/>
        </p:nvSpPr>
        <p:spPr>
          <a:xfrm>
            <a:off x="720000" y="463500"/>
            <a:ext cx="7700400" cy="1121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2400">
                <a:solidFill>
                  <a:srgbClr val="1F3A31"/>
                </a:solidFill>
                <a:latin typeface="Poppins"/>
                <a:ea typeface="Poppins"/>
                <a:cs typeface="Poppins"/>
                <a:sym typeface="Poppins"/>
              </a:rPr>
              <a:t>Lorem ipsum dolor sit amet</a:t>
            </a:r>
            <a:endParaRPr b="1" sz="2400">
              <a:solidFill>
                <a:srgbClr val="1F3A31"/>
              </a:solidFill>
              <a:latin typeface="Poppins"/>
              <a:ea typeface="Poppins"/>
              <a:cs typeface="Poppins"/>
              <a:sym typeface="Poppins"/>
            </a:endParaRPr>
          </a:p>
        </p:txBody>
      </p:sp>
      <p:pic>
        <p:nvPicPr>
          <p:cNvPr id="332" name="Google Shape;332;p35"/>
          <p:cNvPicPr preferRelativeResize="0"/>
          <p:nvPr/>
        </p:nvPicPr>
        <p:blipFill rotWithShape="1">
          <a:blip r:embed="rId3">
            <a:alphaModFix/>
          </a:blip>
          <a:srcRect b="0" l="21875" r="21875" t="0"/>
          <a:stretch/>
        </p:blipFill>
        <p:spPr>
          <a:xfrm>
            <a:off x="720000" y="3194664"/>
            <a:ext cx="1362038" cy="1362038"/>
          </a:xfrm>
          <a:prstGeom prst="rect">
            <a:avLst/>
          </a:prstGeom>
          <a:noFill/>
          <a:ln>
            <a:noFill/>
          </a:ln>
        </p:spPr>
      </p:pic>
      <p:sp>
        <p:nvSpPr>
          <p:cNvPr id="333" name="Google Shape;333;p35"/>
          <p:cNvSpPr txBox="1"/>
          <p:nvPr/>
        </p:nvSpPr>
        <p:spPr>
          <a:xfrm>
            <a:off x="720000" y="1584950"/>
            <a:ext cx="1224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01.</a:t>
            </a:r>
            <a:endParaRPr b="1" sz="1200">
              <a:solidFill>
                <a:srgbClr val="1F3A31"/>
              </a:solidFill>
              <a:latin typeface="Poppins"/>
              <a:ea typeface="Poppins"/>
              <a:cs typeface="Poppins"/>
              <a:sym typeface="Poppins"/>
            </a:endParaRPr>
          </a:p>
        </p:txBody>
      </p:sp>
      <p:sp>
        <p:nvSpPr>
          <p:cNvPr id="334" name="Google Shape;334;p35"/>
          <p:cNvSpPr txBox="1"/>
          <p:nvPr/>
        </p:nvSpPr>
        <p:spPr>
          <a:xfrm>
            <a:off x="720000" y="1861275"/>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rgbClr val="1F3A31"/>
                </a:solidFill>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pic>
        <p:nvPicPr>
          <p:cNvPr id="335" name="Google Shape;335;p35"/>
          <p:cNvPicPr preferRelativeResize="0"/>
          <p:nvPr/>
        </p:nvPicPr>
        <p:blipFill rotWithShape="1">
          <a:blip r:embed="rId4">
            <a:alphaModFix/>
          </a:blip>
          <a:srcRect b="12495" l="0" r="0" t="12502"/>
          <a:stretch/>
        </p:blipFill>
        <p:spPr>
          <a:xfrm>
            <a:off x="2304599" y="1584950"/>
            <a:ext cx="1362036" cy="1362038"/>
          </a:xfrm>
          <a:prstGeom prst="rect">
            <a:avLst/>
          </a:prstGeom>
          <a:noFill/>
          <a:ln>
            <a:noFill/>
          </a:ln>
        </p:spPr>
      </p:pic>
      <p:sp>
        <p:nvSpPr>
          <p:cNvPr id="336" name="Google Shape;336;p35"/>
          <p:cNvSpPr txBox="1"/>
          <p:nvPr/>
        </p:nvSpPr>
        <p:spPr>
          <a:xfrm>
            <a:off x="2304589" y="3194675"/>
            <a:ext cx="1224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02.</a:t>
            </a:r>
            <a:endParaRPr b="1" sz="1200">
              <a:solidFill>
                <a:srgbClr val="1F3A31"/>
              </a:solidFill>
              <a:latin typeface="Poppins"/>
              <a:ea typeface="Poppins"/>
              <a:cs typeface="Poppins"/>
              <a:sym typeface="Poppins"/>
            </a:endParaRPr>
          </a:p>
        </p:txBody>
      </p:sp>
      <p:sp>
        <p:nvSpPr>
          <p:cNvPr id="337" name="Google Shape;337;p35"/>
          <p:cNvSpPr txBox="1"/>
          <p:nvPr/>
        </p:nvSpPr>
        <p:spPr>
          <a:xfrm>
            <a:off x="2304589" y="3471000"/>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rgbClr val="1F3A31"/>
                </a:solidFill>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pic>
        <p:nvPicPr>
          <p:cNvPr id="338" name="Google Shape;338;p35"/>
          <p:cNvPicPr preferRelativeResize="0"/>
          <p:nvPr/>
        </p:nvPicPr>
        <p:blipFill rotWithShape="1">
          <a:blip r:embed="rId5">
            <a:alphaModFix/>
          </a:blip>
          <a:srcRect b="0" l="21973" r="21973" t="0"/>
          <a:stretch/>
        </p:blipFill>
        <p:spPr>
          <a:xfrm>
            <a:off x="3889188" y="3194664"/>
            <a:ext cx="1362038" cy="1362039"/>
          </a:xfrm>
          <a:prstGeom prst="rect">
            <a:avLst/>
          </a:prstGeom>
          <a:noFill/>
          <a:ln>
            <a:noFill/>
          </a:ln>
        </p:spPr>
      </p:pic>
      <p:sp>
        <p:nvSpPr>
          <p:cNvPr id="339" name="Google Shape;339;p35"/>
          <p:cNvSpPr txBox="1"/>
          <p:nvPr/>
        </p:nvSpPr>
        <p:spPr>
          <a:xfrm>
            <a:off x="3889188" y="1584950"/>
            <a:ext cx="12246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03</a:t>
            </a:r>
            <a:r>
              <a:rPr b="1" lang="it">
                <a:solidFill>
                  <a:srgbClr val="1F3A31"/>
                </a:solidFill>
                <a:latin typeface="Poppins"/>
                <a:ea typeface="Poppins"/>
                <a:cs typeface="Poppins"/>
                <a:sym typeface="Poppins"/>
              </a:rPr>
              <a:t>.</a:t>
            </a:r>
            <a:endParaRPr b="1">
              <a:solidFill>
                <a:srgbClr val="1F3A31"/>
              </a:solidFill>
              <a:latin typeface="Poppins"/>
              <a:ea typeface="Poppins"/>
              <a:cs typeface="Poppins"/>
              <a:sym typeface="Poppins"/>
            </a:endParaRPr>
          </a:p>
        </p:txBody>
      </p:sp>
      <p:sp>
        <p:nvSpPr>
          <p:cNvPr id="340" name="Google Shape;340;p35"/>
          <p:cNvSpPr txBox="1"/>
          <p:nvPr/>
        </p:nvSpPr>
        <p:spPr>
          <a:xfrm>
            <a:off x="3889188" y="1861275"/>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rgbClr val="1F3A31"/>
                </a:solidFill>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pic>
        <p:nvPicPr>
          <p:cNvPr id="341" name="Google Shape;341;p35"/>
          <p:cNvPicPr preferRelativeResize="0"/>
          <p:nvPr/>
        </p:nvPicPr>
        <p:blipFill rotWithShape="1">
          <a:blip r:embed="rId6">
            <a:alphaModFix/>
          </a:blip>
          <a:srcRect b="0" l="16675" r="16675" t="0"/>
          <a:stretch/>
        </p:blipFill>
        <p:spPr>
          <a:xfrm>
            <a:off x="5473786" y="1584950"/>
            <a:ext cx="1362038" cy="1362038"/>
          </a:xfrm>
          <a:prstGeom prst="rect">
            <a:avLst/>
          </a:prstGeom>
          <a:noFill/>
          <a:ln>
            <a:noFill/>
          </a:ln>
        </p:spPr>
      </p:pic>
      <p:sp>
        <p:nvSpPr>
          <p:cNvPr id="342" name="Google Shape;342;p35"/>
          <p:cNvSpPr txBox="1"/>
          <p:nvPr/>
        </p:nvSpPr>
        <p:spPr>
          <a:xfrm>
            <a:off x="5473776" y="3194675"/>
            <a:ext cx="1224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04.</a:t>
            </a:r>
            <a:endParaRPr b="1" sz="1200">
              <a:solidFill>
                <a:srgbClr val="1F3A31"/>
              </a:solidFill>
              <a:latin typeface="Poppins"/>
              <a:ea typeface="Poppins"/>
              <a:cs typeface="Poppins"/>
              <a:sym typeface="Poppins"/>
            </a:endParaRPr>
          </a:p>
        </p:txBody>
      </p:sp>
      <p:sp>
        <p:nvSpPr>
          <p:cNvPr id="343" name="Google Shape;343;p35"/>
          <p:cNvSpPr txBox="1"/>
          <p:nvPr/>
        </p:nvSpPr>
        <p:spPr>
          <a:xfrm>
            <a:off x="5473776" y="3471000"/>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rgbClr val="1F3A31"/>
                </a:solidFill>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pic>
        <p:nvPicPr>
          <p:cNvPr id="344" name="Google Shape;344;p35"/>
          <p:cNvPicPr preferRelativeResize="0"/>
          <p:nvPr/>
        </p:nvPicPr>
        <p:blipFill rotWithShape="1">
          <a:blip r:embed="rId7">
            <a:alphaModFix/>
          </a:blip>
          <a:srcRect b="0" l="14649" r="14649" t="0"/>
          <a:stretch/>
        </p:blipFill>
        <p:spPr>
          <a:xfrm>
            <a:off x="7058375" y="3194664"/>
            <a:ext cx="1362038" cy="1362039"/>
          </a:xfrm>
          <a:prstGeom prst="rect">
            <a:avLst/>
          </a:prstGeom>
          <a:noFill/>
          <a:ln>
            <a:noFill/>
          </a:ln>
        </p:spPr>
      </p:pic>
      <p:sp>
        <p:nvSpPr>
          <p:cNvPr id="345" name="Google Shape;345;p35"/>
          <p:cNvSpPr txBox="1"/>
          <p:nvPr/>
        </p:nvSpPr>
        <p:spPr>
          <a:xfrm>
            <a:off x="7058375" y="1584950"/>
            <a:ext cx="1224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05.</a:t>
            </a:r>
            <a:endParaRPr b="1" sz="1200">
              <a:solidFill>
                <a:srgbClr val="1F3A31"/>
              </a:solidFill>
              <a:latin typeface="Poppins"/>
              <a:ea typeface="Poppins"/>
              <a:cs typeface="Poppins"/>
              <a:sym typeface="Poppins"/>
            </a:endParaRPr>
          </a:p>
        </p:txBody>
      </p:sp>
      <p:sp>
        <p:nvSpPr>
          <p:cNvPr id="346" name="Google Shape;346;p35"/>
          <p:cNvSpPr txBox="1"/>
          <p:nvPr/>
        </p:nvSpPr>
        <p:spPr>
          <a:xfrm>
            <a:off x="7058375" y="1861275"/>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rgbClr val="1F3A31"/>
                </a:solidFill>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sp>
        <p:nvSpPr>
          <p:cNvPr id="347" name="Google Shape;347;p35"/>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6"/>
          <p:cNvSpPr/>
          <p:nvPr/>
        </p:nvSpPr>
        <p:spPr>
          <a:xfrm>
            <a:off x="4792875" y="945950"/>
            <a:ext cx="683400" cy="2218800"/>
          </a:xfrm>
          <a:prstGeom prst="roundRect">
            <a:avLst>
              <a:gd fmla="val 29192" name="adj"/>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6"/>
          <p:cNvSpPr txBox="1"/>
          <p:nvPr/>
        </p:nvSpPr>
        <p:spPr>
          <a:xfrm>
            <a:off x="5903275" y="352450"/>
            <a:ext cx="2517000" cy="13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2400">
                <a:solidFill>
                  <a:srgbClr val="1F3A31"/>
                </a:solidFill>
                <a:latin typeface="Poppins"/>
                <a:ea typeface="Poppins"/>
                <a:cs typeface="Poppins"/>
                <a:sym typeface="Poppins"/>
              </a:rPr>
              <a:t>Lorem ipsum dolor sit amet</a:t>
            </a:r>
            <a:endParaRPr b="1" sz="2400">
              <a:solidFill>
                <a:srgbClr val="1F3A31"/>
              </a:solidFill>
              <a:latin typeface="Poppins"/>
              <a:ea typeface="Poppins"/>
              <a:cs typeface="Poppins"/>
              <a:sym typeface="Poppins"/>
            </a:endParaRPr>
          </a:p>
        </p:txBody>
      </p:sp>
      <p:sp>
        <p:nvSpPr>
          <p:cNvPr id="354" name="Google Shape;354;p36"/>
          <p:cNvSpPr txBox="1"/>
          <p:nvPr/>
        </p:nvSpPr>
        <p:spPr>
          <a:xfrm>
            <a:off x="5903275" y="2571750"/>
            <a:ext cx="2517000" cy="1822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remSed ut perspiciatis unde omnis iste natus error sit voluptatem accusantium doloremque laudantium, totam remSed ut perspiciatis unde omnis iste natus error sit voluptatem accusantium doloremque laudantium, totam remunde omnis iste natus error sit voluptatem accusantium doloremque laudantium, totam remunde omnis iste natus error sit voluptatem accusantium doloremque laudantium, totam remunde omnis iste natus error sit voluptatem </a:t>
            </a:r>
            <a:endParaRPr sz="800">
              <a:solidFill>
                <a:srgbClr val="1F3A31"/>
              </a:solidFill>
              <a:latin typeface="Poppins Light"/>
              <a:ea typeface="Poppins Light"/>
              <a:cs typeface="Poppins Light"/>
              <a:sym typeface="Poppins Light"/>
            </a:endParaRPr>
          </a:p>
        </p:txBody>
      </p:sp>
      <p:pic>
        <p:nvPicPr>
          <p:cNvPr id="355" name="Google Shape;355;p36"/>
          <p:cNvPicPr preferRelativeResize="0"/>
          <p:nvPr/>
        </p:nvPicPr>
        <p:blipFill rotWithShape="1">
          <a:blip r:embed="rId3">
            <a:alphaModFix/>
          </a:blip>
          <a:srcRect b="23165" l="14649" r="14649" t="0"/>
          <a:stretch/>
        </p:blipFill>
        <p:spPr>
          <a:xfrm>
            <a:off x="0" y="3000400"/>
            <a:ext cx="2583424" cy="1984951"/>
          </a:xfrm>
          <a:prstGeom prst="rect">
            <a:avLst/>
          </a:prstGeom>
          <a:noFill/>
          <a:ln>
            <a:noFill/>
          </a:ln>
        </p:spPr>
      </p:pic>
      <p:pic>
        <p:nvPicPr>
          <p:cNvPr id="356" name="Google Shape;356;p36"/>
          <p:cNvPicPr preferRelativeResize="0"/>
          <p:nvPr/>
        </p:nvPicPr>
        <p:blipFill rotWithShape="1">
          <a:blip r:embed="rId4">
            <a:alphaModFix/>
          </a:blip>
          <a:srcRect b="0" l="21973" r="21973" t="4297"/>
          <a:stretch/>
        </p:blipFill>
        <p:spPr>
          <a:xfrm>
            <a:off x="0" y="463500"/>
            <a:ext cx="2583424" cy="2472399"/>
          </a:xfrm>
          <a:prstGeom prst="rect">
            <a:avLst/>
          </a:prstGeom>
          <a:noFill/>
          <a:ln>
            <a:noFill/>
          </a:ln>
        </p:spPr>
      </p:pic>
      <p:pic>
        <p:nvPicPr>
          <p:cNvPr id="357" name="Google Shape;357;p36"/>
          <p:cNvPicPr preferRelativeResize="0"/>
          <p:nvPr/>
        </p:nvPicPr>
        <p:blipFill rotWithShape="1">
          <a:blip r:embed="rId5">
            <a:alphaModFix/>
          </a:blip>
          <a:srcRect b="11806" l="0" r="31591" t="673"/>
          <a:stretch/>
        </p:blipFill>
        <p:spPr>
          <a:xfrm>
            <a:off x="2651700" y="463500"/>
            <a:ext cx="2651101" cy="4521851"/>
          </a:xfrm>
          <a:prstGeom prst="rect">
            <a:avLst/>
          </a:prstGeom>
          <a:noFill/>
          <a:ln>
            <a:noFill/>
          </a:ln>
        </p:spPr>
      </p:pic>
      <p:sp>
        <p:nvSpPr>
          <p:cNvPr id="358" name="Google Shape;358;p36"/>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7"/>
          <p:cNvSpPr/>
          <p:nvPr/>
        </p:nvSpPr>
        <p:spPr>
          <a:xfrm>
            <a:off x="-46075" y="463500"/>
            <a:ext cx="8713800" cy="2108100"/>
          </a:xfrm>
          <a:prstGeom prst="rect">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7"/>
          <p:cNvSpPr/>
          <p:nvPr/>
        </p:nvSpPr>
        <p:spPr>
          <a:xfrm>
            <a:off x="2209700" y="2353500"/>
            <a:ext cx="1483800" cy="436500"/>
          </a:xfrm>
          <a:prstGeom prst="roundRect">
            <a:avLst>
              <a:gd fmla="val 50000" name="adj"/>
            </a:avLst>
          </a:prstGeom>
          <a:solidFill>
            <a:schemeClr val="lt1"/>
          </a:solidFill>
          <a:ln>
            <a:noFill/>
          </a:ln>
          <a:effectLst>
            <a:outerShdw blurRad="342900" rotWithShape="0" algn="bl" dir="5400000" dist="11430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7"/>
          <p:cNvSpPr/>
          <p:nvPr/>
        </p:nvSpPr>
        <p:spPr>
          <a:xfrm>
            <a:off x="3829025" y="2353500"/>
            <a:ext cx="1483800" cy="436500"/>
          </a:xfrm>
          <a:prstGeom prst="roundRect">
            <a:avLst>
              <a:gd fmla="val 50000" name="adj"/>
            </a:avLst>
          </a:prstGeom>
          <a:solidFill>
            <a:schemeClr val="lt1"/>
          </a:solidFill>
          <a:ln>
            <a:noFill/>
          </a:ln>
          <a:effectLst>
            <a:outerShdw blurRad="342900" rotWithShape="0" algn="bl" dir="5400000" dist="11430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7"/>
          <p:cNvSpPr/>
          <p:nvPr/>
        </p:nvSpPr>
        <p:spPr>
          <a:xfrm>
            <a:off x="5448350" y="2353500"/>
            <a:ext cx="1483800" cy="436500"/>
          </a:xfrm>
          <a:prstGeom prst="roundRect">
            <a:avLst>
              <a:gd fmla="val 50000" name="adj"/>
            </a:avLst>
          </a:prstGeom>
          <a:solidFill>
            <a:schemeClr val="lt1"/>
          </a:solidFill>
          <a:ln>
            <a:noFill/>
          </a:ln>
          <a:effectLst>
            <a:outerShdw blurRad="342900" rotWithShape="0" algn="bl" dir="5400000" dist="11430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7"/>
          <p:cNvSpPr/>
          <p:nvPr/>
        </p:nvSpPr>
        <p:spPr>
          <a:xfrm>
            <a:off x="7067675" y="2353500"/>
            <a:ext cx="1483800" cy="436500"/>
          </a:xfrm>
          <a:prstGeom prst="roundRect">
            <a:avLst>
              <a:gd fmla="val 50000" name="adj"/>
            </a:avLst>
          </a:prstGeom>
          <a:solidFill>
            <a:schemeClr val="lt1"/>
          </a:solidFill>
          <a:ln>
            <a:noFill/>
          </a:ln>
          <a:effectLst>
            <a:outerShdw blurRad="342900" rotWithShape="0" algn="bl" dir="5400000" dist="11430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7"/>
          <p:cNvSpPr/>
          <p:nvPr/>
        </p:nvSpPr>
        <p:spPr>
          <a:xfrm>
            <a:off x="575825" y="2353500"/>
            <a:ext cx="1483800" cy="436500"/>
          </a:xfrm>
          <a:prstGeom prst="roundRect">
            <a:avLst>
              <a:gd fmla="val 50000" name="adj"/>
            </a:avLst>
          </a:prstGeom>
          <a:solidFill>
            <a:schemeClr val="lt1"/>
          </a:solidFill>
          <a:ln>
            <a:noFill/>
          </a:ln>
          <a:effectLst>
            <a:outerShdw blurRad="342900" rotWithShape="0" algn="bl" dir="5400000" dist="11430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7"/>
          <p:cNvSpPr txBox="1"/>
          <p:nvPr/>
        </p:nvSpPr>
        <p:spPr>
          <a:xfrm>
            <a:off x="720000" y="463500"/>
            <a:ext cx="7701900" cy="1890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2400">
                <a:solidFill>
                  <a:schemeClr val="lt1"/>
                </a:solidFill>
                <a:latin typeface="Poppins"/>
                <a:ea typeface="Poppins"/>
                <a:cs typeface="Poppins"/>
                <a:sym typeface="Poppins"/>
              </a:rPr>
              <a:t>Lorem ipsum dolor sit amet</a:t>
            </a:r>
            <a:endParaRPr b="1" sz="2400">
              <a:solidFill>
                <a:schemeClr val="lt1"/>
              </a:solidFill>
              <a:latin typeface="Poppins"/>
              <a:ea typeface="Poppins"/>
              <a:cs typeface="Poppins"/>
              <a:sym typeface="Poppins"/>
            </a:endParaRPr>
          </a:p>
        </p:txBody>
      </p:sp>
      <p:cxnSp>
        <p:nvCxnSpPr>
          <p:cNvPr id="370" name="Google Shape;370;p37"/>
          <p:cNvCxnSpPr/>
          <p:nvPr/>
        </p:nvCxnSpPr>
        <p:spPr>
          <a:xfrm>
            <a:off x="1128825" y="2567250"/>
            <a:ext cx="1053900" cy="0"/>
          </a:xfrm>
          <a:prstGeom prst="straightConnector1">
            <a:avLst/>
          </a:prstGeom>
          <a:noFill/>
          <a:ln cap="flat" cmpd="sng" w="9525">
            <a:solidFill>
              <a:srgbClr val="739085"/>
            </a:solidFill>
            <a:prstDash val="solid"/>
            <a:round/>
            <a:headEnd len="med" w="med" type="none"/>
            <a:tailEnd len="med" w="med" type="none"/>
          </a:ln>
        </p:spPr>
      </p:cxnSp>
      <p:cxnSp>
        <p:nvCxnSpPr>
          <p:cNvPr id="371" name="Google Shape;371;p37"/>
          <p:cNvCxnSpPr/>
          <p:nvPr/>
        </p:nvCxnSpPr>
        <p:spPr>
          <a:xfrm>
            <a:off x="2746096" y="2567250"/>
            <a:ext cx="1053900" cy="0"/>
          </a:xfrm>
          <a:prstGeom prst="straightConnector1">
            <a:avLst/>
          </a:prstGeom>
          <a:noFill/>
          <a:ln cap="flat" cmpd="sng" w="9525">
            <a:solidFill>
              <a:srgbClr val="739085"/>
            </a:solidFill>
            <a:prstDash val="solid"/>
            <a:round/>
            <a:headEnd len="med" w="med" type="none"/>
            <a:tailEnd len="med" w="med" type="none"/>
          </a:ln>
        </p:spPr>
      </p:cxnSp>
      <p:cxnSp>
        <p:nvCxnSpPr>
          <p:cNvPr id="372" name="Google Shape;372;p37"/>
          <p:cNvCxnSpPr/>
          <p:nvPr/>
        </p:nvCxnSpPr>
        <p:spPr>
          <a:xfrm>
            <a:off x="4363367" y="2567250"/>
            <a:ext cx="1053900" cy="0"/>
          </a:xfrm>
          <a:prstGeom prst="straightConnector1">
            <a:avLst/>
          </a:prstGeom>
          <a:noFill/>
          <a:ln cap="flat" cmpd="sng" w="9525">
            <a:solidFill>
              <a:srgbClr val="739085"/>
            </a:solidFill>
            <a:prstDash val="solid"/>
            <a:round/>
            <a:headEnd len="med" w="med" type="none"/>
            <a:tailEnd len="med" w="med" type="none"/>
          </a:ln>
        </p:spPr>
      </p:cxnSp>
      <p:cxnSp>
        <p:nvCxnSpPr>
          <p:cNvPr id="373" name="Google Shape;373;p37"/>
          <p:cNvCxnSpPr/>
          <p:nvPr/>
        </p:nvCxnSpPr>
        <p:spPr>
          <a:xfrm>
            <a:off x="5980638" y="2567250"/>
            <a:ext cx="1053900" cy="0"/>
          </a:xfrm>
          <a:prstGeom prst="straightConnector1">
            <a:avLst/>
          </a:prstGeom>
          <a:noFill/>
          <a:ln cap="flat" cmpd="sng" w="9525">
            <a:solidFill>
              <a:srgbClr val="739085"/>
            </a:solidFill>
            <a:prstDash val="solid"/>
            <a:round/>
            <a:headEnd len="med" w="med" type="none"/>
            <a:tailEnd len="med" w="med" type="none"/>
          </a:ln>
        </p:spPr>
      </p:cxnSp>
      <p:sp>
        <p:nvSpPr>
          <p:cNvPr id="374" name="Google Shape;374;p37"/>
          <p:cNvSpPr txBox="1"/>
          <p:nvPr/>
        </p:nvSpPr>
        <p:spPr>
          <a:xfrm>
            <a:off x="720000" y="2464050"/>
            <a:ext cx="4089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739085"/>
                </a:solidFill>
                <a:latin typeface="Poppins"/>
                <a:ea typeface="Poppins"/>
                <a:cs typeface="Poppins"/>
                <a:sym typeface="Poppins"/>
              </a:rPr>
              <a:t>01.</a:t>
            </a:r>
            <a:endParaRPr b="1" sz="1200">
              <a:solidFill>
                <a:srgbClr val="739085"/>
              </a:solidFill>
              <a:latin typeface="Poppins"/>
              <a:ea typeface="Poppins"/>
              <a:cs typeface="Poppins"/>
              <a:sym typeface="Poppins"/>
            </a:endParaRPr>
          </a:p>
        </p:txBody>
      </p:sp>
      <p:sp>
        <p:nvSpPr>
          <p:cNvPr id="375" name="Google Shape;375;p37"/>
          <p:cNvSpPr txBox="1"/>
          <p:nvPr/>
        </p:nvSpPr>
        <p:spPr>
          <a:xfrm>
            <a:off x="720000" y="3013350"/>
            <a:ext cx="1224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it" sz="1200">
                <a:solidFill>
                  <a:srgbClr val="1F3A31"/>
                </a:solidFill>
                <a:latin typeface="Poppins"/>
                <a:ea typeface="Poppins"/>
                <a:cs typeface="Poppins"/>
                <a:sym typeface="Poppins"/>
              </a:rPr>
              <a:t>Lorem ipsum dolor sit amet</a:t>
            </a:r>
            <a:endParaRPr sz="800">
              <a:solidFill>
                <a:srgbClr val="1F3A31"/>
              </a:solidFill>
              <a:latin typeface="Poppins Light"/>
              <a:ea typeface="Poppins Light"/>
              <a:cs typeface="Poppins Light"/>
              <a:sym typeface="Poppins Light"/>
            </a:endParaRPr>
          </a:p>
        </p:txBody>
      </p:sp>
      <p:sp>
        <p:nvSpPr>
          <p:cNvPr id="376" name="Google Shape;376;p37"/>
          <p:cNvSpPr txBox="1"/>
          <p:nvPr/>
        </p:nvSpPr>
        <p:spPr>
          <a:xfrm>
            <a:off x="720000" y="3670950"/>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sp>
        <p:nvSpPr>
          <p:cNvPr id="377" name="Google Shape;377;p37"/>
          <p:cNvSpPr txBox="1"/>
          <p:nvPr/>
        </p:nvSpPr>
        <p:spPr>
          <a:xfrm>
            <a:off x="7197246" y="2464050"/>
            <a:ext cx="4089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739085"/>
                </a:solidFill>
                <a:latin typeface="Poppins"/>
                <a:ea typeface="Poppins"/>
                <a:cs typeface="Poppins"/>
                <a:sym typeface="Poppins"/>
              </a:rPr>
              <a:t>05.</a:t>
            </a:r>
            <a:endParaRPr b="1" sz="1200">
              <a:solidFill>
                <a:srgbClr val="739085"/>
              </a:solidFill>
              <a:latin typeface="Poppins"/>
              <a:ea typeface="Poppins"/>
              <a:cs typeface="Poppins"/>
              <a:sym typeface="Poppins"/>
            </a:endParaRPr>
          </a:p>
        </p:txBody>
      </p:sp>
      <p:sp>
        <p:nvSpPr>
          <p:cNvPr id="378" name="Google Shape;378;p37"/>
          <p:cNvSpPr txBox="1"/>
          <p:nvPr/>
        </p:nvSpPr>
        <p:spPr>
          <a:xfrm>
            <a:off x="7197250" y="3670950"/>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sp>
        <p:nvSpPr>
          <p:cNvPr id="379" name="Google Shape;379;p37"/>
          <p:cNvSpPr txBox="1"/>
          <p:nvPr/>
        </p:nvSpPr>
        <p:spPr>
          <a:xfrm>
            <a:off x="7197250" y="3013350"/>
            <a:ext cx="1224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sz="800">
              <a:solidFill>
                <a:srgbClr val="1F3A31"/>
              </a:solidFill>
              <a:latin typeface="Poppins Light"/>
              <a:ea typeface="Poppins Light"/>
              <a:cs typeface="Poppins Light"/>
              <a:sym typeface="Poppins Light"/>
            </a:endParaRPr>
          </a:p>
        </p:txBody>
      </p:sp>
      <p:sp>
        <p:nvSpPr>
          <p:cNvPr id="380" name="Google Shape;380;p37"/>
          <p:cNvSpPr txBox="1"/>
          <p:nvPr/>
        </p:nvSpPr>
        <p:spPr>
          <a:xfrm>
            <a:off x="5577935" y="2464050"/>
            <a:ext cx="4089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739085"/>
                </a:solidFill>
                <a:latin typeface="Poppins"/>
                <a:ea typeface="Poppins"/>
                <a:cs typeface="Poppins"/>
                <a:sym typeface="Poppins"/>
              </a:rPr>
              <a:t>04.</a:t>
            </a:r>
            <a:endParaRPr b="1" sz="1200">
              <a:solidFill>
                <a:srgbClr val="739085"/>
              </a:solidFill>
              <a:latin typeface="Poppins"/>
              <a:ea typeface="Poppins"/>
              <a:cs typeface="Poppins"/>
              <a:sym typeface="Poppins"/>
            </a:endParaRPr>
          </a:p>
        </p:txBody>
      </p:sp>
      <p:sp>
        <p:nvSpPr>
          <p:cNvPr id="381" name="Google Shape;381;p37"/>
          <p:cNvSpPr txBox="1"/>
          <p:nvPr/>
        </p:nvSpPr>
        <p:spPr>
          <a:xfrm>
            <a:off x="5577933" y="3670950"/>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sp>
        <p:nvSpPr>
          <p:cNvPr id="382" name="Google Shape;382;p37"/>
          <p:cNvSpPr txBox="1"/>
          <p:nvPr/>
        </p:nvSpPr>
        <p:spPr>
          <a:xfrm>
            <a:off x="5577938" y="3013350"/>
            <a:ext cx="1224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sz="800">
              <a:solidFill>
                <a:srgbClr val="1F3A31"/>
              </a:solidFill>
              <a:latin typeface="Poppins Light"/>
              <a:ea typeface="Poppins Light"/>
              <a:cs typeface="Poppins Light"/>
              <a:sym typeface="Poppins Light"/>
            </a:endParaRPr>
          </a:p>
        </p:txBody>
      </p:sp>
      <p:sp>
        <p:nvSpPr>
          <p:cNvPr id="383" name="Google Shape;383;p37"/>
          <p:cNvSpPr txBox="1"/>
          <p:nvPr/>
        </p:nvSpPr>
        <p:spPr>
          <a:xfrm>
            <a:off x="2339313" y="2464050"/>
            <a:ext cx="4089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739085"/>
                </a:solidFill>
                <a:latin typeface="Poppins"/>
                <a:ea typeface="Poppins"/>
                <a:cs typeface="Poppins"/>
                <a:sym typeface="Poppins"/>
              </a:rPr>
              <a:t>02.</a:t>
            </a:r>
            <a:endParaRPr b="1" sz="1200">
              <a:solidFill>
                <a:srgbClr val="739085"/>
              </a:solidFill>
              <a:latin typeface="Poppins"/>
              <a:ea typeface="Poppins"/>
              <a:cs typeface="Poppins"/>
              <a:sym typeface="Poppins"/>
            </a:endParaRPr>
          </a:p>
        </p:txBody>
      </p:sp>
      <p:sp>
        <p:nvSpPr>
          <p:cNvPr id="384" name="Google Shape;384;p37"/>
          <p:cNvSpPr txBox="1"/>
          <p:nvPr/>
        </p:nvSpPr>
        <p:spPr>
          <a:xfrm>
            <a:off x="2339309" y="3670950"/>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sp>
        <p:nvSpPr>
          <p:cNvPr id="385" name="Google Shape;385;p37"/>
          <p:cNvSpPr txBox="1"/>
          <p:nvPr/>
        </p:nvSpPr>
        <p:spPr>
          <a:xfrm>
            <a:off x="2339314" y="3013350"/>
            <a:ext cx="1224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sz="800">
              <a:solidFill>
                <a:srgbClr val="1F3A31"/>
              </a:solidFill>
              <a:latin typeface="Poppins Light"/>
              <a:ea typeface="Poppins Light"/>
              <a:cs typeface="Poppins Light"/>
              <a:sym typeface="Poppins Light"/>
            </a:endParaRPr>
          </a:p>
        </p:txBody>
      </p:sp>
      <p:sp>
        <p:nvSpPr>
          <p:cNvPr id="386" name="Google Shape;386;p37"/>
          <p:cNvSpPr txBox="1"/>
          <p:nvPr/>
        </p:nvSpPr>
        <p:spPr>
          <a:xfrm>
            <a:off x="3958622" y="2464050"/>
            <a:ext cx="4089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739085"/>
                </a:solidFill>
                <a:latin typeface="Poppins"/>
                <a:ea typeface="Poppins"/>
                <a:cs typeface="Poppins"/>
                <a:sym typeface="Poppins"/>
              </a:rPr>
              <a:t>03</a:t>
            </a:r>
            <a:r>
              <a:rPr b="1" lang="it">
                <a:solidFill>
                  <a:srgbClr val="739085"/>
                </a:solidFill>
                <a:latin typeface="Poppins"/>
                <a:ea typeface="Poppins"/>
                <a:cs typeface="Poppins"/>
                <a:sym typeface="Poppins"/>
              </a:rPr>
              <a:t>.</a:t>
            </a:r>
            <a:endParaRPr b="1">
              <a:solidFill>
                <a:srgbClr val="739085"/>
              </a:solidFill>
              <a:latin typeface="Poppins"/>
              <a:ea typeface="Poppins"/>
              <a:cs typeface="Poppins"/>
              <a:sym typeface="Poppins"/>
            </a:endParaRPr>
          </a:p>
        </p:txBody>
      </p:sp>
      <p:sp>
        <p:nvSpPr>
          <p:cNvPr id="387" name="Google Shape;387;p37"/>
          <p:cNvSpPr txBox="1"/>
          <p:nvPr/>
        </p:nvSpPr>
        <p:spPr>
          <a:xfrm>
            <a:off x="3958624" y="3670950"/>
            <a:ext cx="12246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a:t>
            </a:r>
            <a:endParaRPr sz="800">
              <a:solidFill>
                <a:srgbClr val="1F3A31"/>
              </a:solidFill>
              <a:latin typeface="Poppins Light"/>
              <a:ea typeface="Poppins Light"/>
              <a:cs typeface="Poppins Light"/>
              <a:sym typeface="Poppins Light"/>
            </a:endParaRPr>
          </a:p>
        </p:txBody>
      </p:sp>
      <p:sp>
        <p:nvSpPr>
          <p:cNvPr id="388" name="Google Shape;388;p37"/>
          <p:cNvSpPr txBox="1"/>
          <p:nvPr/>
        </p:nvSpPr>
        <p:spPr>
          <a:xfrm>
            <a:off x="3958624" y="3013350"/>
            <a:ext cx="1224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sz="800">
              <a:solidFill>
                <a:srgbClr val="1F3A31"/>
              </a:solidFill>
              <a:latin typeface="Poppins Light"/>
              <a:ea typeface="Poppins Light"/>
              <a:cs typeface="Poppins Light"/>
              <a:sym typeface="Poppins Light"/>
            </a:endParaRPr>
          </a:p>
        </p:txBody>
      </p:sp>
      <p:sp>
        <p:nvSpPr>
          <p:cNvPr id="389" name="Google Shape;389;p37"/>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8"/>
          <p:cNvSpPr txBox="1"/>
          <p:nvPr/>
        </p:nvSpPr>
        <p:spPr>
          <a:xfrm>
            <a:off x="723450" y="881325"/>
            <a:ext cx="7702800" cy="42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2400">
                <a:solidFill>
                  <a:srgbClr val="1F3A31"/>
                </a:solidFill>
                <a:latin typeface="Poppins"/>
                <a:ea typeface="Poppins"/>
                <a:cs typeface="Poppins"/>
                <a:sym typeface="Poppins"/>
              </a:rPr>
              <a:t>Lorem ipsum dolor sit amet</a:t>
            </a:r>
            <a:endParaRPr b="1" sz="2400">
              <a:solidFill>
                <a:srgbClr val="1F3A31"/>
              </a:solidFill>
              <a:latin typeface="Poppins"/>
              <a:ea typeface="Poppins"/>
              <a:cs typeface="Poppins"/>
              <a:sym typeface="Poppins"/>
            </a:endParaRPr>
          </a:p>
        </p:txBody>
      </p:sp>
      <p:grpSp>
        <p:nvGrpSpPr>
          <p:cNvPr id="395" name="Google Shape;395;p38"/>
          <p:cNvGrpSpPr/>
          <p:nvPr/>
        </p:nvGrpSpPr>
        <p:grpSpPr>
          <a:xfrm>
            <a:off x="720000" y="3044050"/>
            <a:ext cx="1746600" cy="1512650"/>
            <a:chOff x="720000" y="2571750"/>
            <a:chExt cx="1746600" cy="1512650"/>
          </a:xfrm>
        </p:grpSpPr>
        <p:sp>
          <p:nvSpPr>
            <p:cNvPr id="396" name="Google Shape;396;p38"/>
            <p:cNvSpPr txBox="1"/>
            <p:nvPr/>
          </p:nvSpPr>
          <p:spPr>
            <a:xfrm>
              <a:off x="720000" y="2571750"/>
              <a:ext cx="1746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b="1" sz="1200">
                <a:solidFill>
                  <a:srgbClr val="1F3A31"/>
                </a:solidFill>
                <a:latin typeface="Poppins"/>
                <a:ea typeface="Poppins"/>
                <a:cs typeface="Poppins"/>
                <a:sym typeface="Poppins"/>
              </a:endParaRPr>
            </a:p>
          </p:txBody>
        </p:sp>
        <p:sp>
          <p:nvSpPr>
            <p:cNvPr id="397" name="Google Shape;397;p38"/>
            <p:cNvSpPr txBox="1"/>
            <p:nvPr/>
          </p:nvSpPr>
          <p:spPr>
            <a:xfrm>
              <a:off x="720000" y="3111500"/>
              <a:ext cx="17466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sz="800">
                <a:solidFill>
                  <a:srgbClr val="1F3A31"/>
                </a:solidFill>
                <a:latin typeface="Poppins Light"/>
                <a:ea typeface="Poppins Light"/>
                <a:cs typeface="Poppins Light"/>
                <a:sym typeface="Poppins Light"/>
              </a:endParaRPr>
            </a:p>
          </p:txBody>
        </p:sp>
      </p:grpSp>
      <p:sp>
        <p:nvSpPr>
          <p:cNvPr id="398" name="Google Shape;398;p38"/>
          <p:cNvSpPr txBox="1"/>
          <p:nvPr/>
        </p:nvSpPr>
        <p:spPr>
          <a:xfrm>
            <a:off x="720000" y="2186800"/>
            <a:ext cx="1746600" cy="57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5600">
                <a:solidFill>
                  <a:srgbClr val="739085"/>
                </a:solidFill>
                <a:latin typeface="Poppins"/>
                <a:ea typeface="Poppins"/>
                <a:cs typeface="Poppins"/>
                <a:sym typeface="Poppins"/>
              </a:rPr>
              <a:t>01.</a:t>
            </a:r>
            <a:endParaRPr b="1" sz="5600">
              <a:solidFill>
                <a:srgbClr val="739085"/>
              </a:solidFill>
              <a:latin typeface="Poppins"/>
              <a:ea typeface="Poppins"/>
              <a:cs typeface="Poppins"/>
              <a:sym typeface="Poppins"/>
            </a:endParaRPr>
          </a:p>
        </p:txBody>
      </p:sp>
      <p:grpSp>
        <p:nvGrpSpPr>
          <p:cNvPr id="399" name="Google Shape;399;p38"/>
          <p:cNvGrpSpPr/>
          <p:nvPr/>
        </p:nvGrpSpPr>
        <p:grpSpPr>
          <a:xfrm>
            <a:off x="2706499" y="3044050"/>
            <a:ext cx="1746600" cy="1512650"/>
            <a:chOff x="2825475" y="2571750"/>
            <a:chExt cx="1746600" cy="1512650"/>
          </a:xfrm>
        </p:grpSpPr>
        <p:sp>
          <p:nvSpPr>
            <p:cNvPr id="400" name="Google Shape;400;p38"/>
            <p:cNvSpPr txBox="1"/>
            <p:nvPr/>
          </p:nvSpPr>
          <p:spPr>
            <a:xfrm>
              <a:off x="2825475" y="2571750"/>
              <a:ext cx="1746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b="1" sz="1200">
                <a:solidFill>
                  <a:srgbClr val="1F3A31"/>
                </a:solidFill>
                <a:latin typeface="Poppins"/>
                <a:ea typeface="Poppins"/>
                <a:cs typeface="Poppins"/>
                <a:sym typeface="Poppins"/>
              </a:endParaRPr>
            </a:p>
          </p:txBody>
        </p:sp>
        <p:sp>
          <p:nvSpPr>
            <p:cNvPr id="401" name="Google Shape;401;p38"/>
            <p:cNvSpPr txBox="1"/>
            <p:nvPr/>
          </p:nvSpPr>
          <p:spPr>
            <a:xfrm>
              <a:off x="2825476" y="3111500"/>
              <a:ext cx="17466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sz="800">
                <a:solidFill>
                  <a:srgbClr val="1F3A31"/>
                </a:solidFill>
                <a:latin typeface="Poppins Light"/>
                <a:ea typeface="Poppins Light"/>
                <a:cs typeface="Poppins Light"/>
                <a:sym typeface="Poppins Light"/>
              </a:endParaRPr>
            </a:p>
          </p:txBody>
        </p:sp>
      </p:grpSp>
      <p:sp>
        <p:nvSpPr>
          <p:cNvPr id="402" name="Google Shape;402;p38"/>
          <p:cNvSpPr txBox="1"/>
          <p:nvPr/>
        </p:nvSpPr>
        <p:spPr>
          <a:xfrm>
            <a:off x="2706500" y="2186800"/>
            <a:ext cx="1746600" cy="57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5600">
                <a:solidFill>
                  <a:srgbClr val="739085"/>
                </a:solidFill>
                <a:latin typeface="Poppins"/>
                <a:ea typeface="Poppins"/>
                <a:cs typeface="Poppins"/>
                <a:sym typeface="Poppins"/>
              </a:rPr>
              <a:t>02.</a:t>
            </a:r>
            <a:endParaRPr b="1" sz="5600">
              <a:solidFill>
                <a:srgbClr val="739085"/>
              </a:solidFill>
              <a:latin typeface="Poppins"/>
              <a:ea typeface="Poppins"/>
              <a:cs typeface="Poppins"/>
              <a:sym typeface="Poppins"/>
            </a:endParaRPr>
          </a:p>
        </p:txBody>
      </p:sp>
      <p:grpSp>
        <p:nvGrpSpPr>
          <p:cNvPr id="403" name="Google Shape;403;p38"/>
          <p:cNvGrpSpPr/>
          <p:nvPr/>
        </p:nvGrpSpPr>
        <p:grpSpPr>
          <a:xfrm>
            <a:off x="4692999" y="3044050"/>
            <a:ext cx="1746601" cy="1512650"/>
            <a:chOff x="4873549" y="2571750"/>
            <a:chExt cx="1746601" cy="1512650"/>
          </a:xfrm>
        </p:grpSpPr>
        <p:sp>
          <p:nvSpPr>
            <p:cNvPr id="404" name="Google Shape;404;p38"/>
            <p:cNvSpPr txBox="1"/>
            <p:nvPr/>
          </p:nvSpPr>
          <p:spPr>
            <a:xfrm>
              <a:off x="4873550" y="2571750"/>
              <a:ext cx="1746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b="1" sz="1200">
                <a:solidFill>
                  <a:srgbClr val="1F3A31"/>
                </a:solidFill>
                <a:latin typeface="Poppins"/>
                <a:ea typeface="Poppins"/>
                <a:cs typeface="Poppins"/>
                <a:sym typeface="Poppins"/>
              </a:endParaRPr>
            </a:p>
          </p:txBody>
        </p:sp>
        <p:sp>
          <p:nvSpPr>
            <p:cNvPr id="405" name="Google Shape;405;p38"/>
            <p:cNvSpPr txBox="1"/>
            <p:nvPr/>
          </p:nvSpPr>
          <p:spPr>
            <a:xfrm>
              <a:off x="4873549" y="3111500"/>
              <a:ext cx="17466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sz="800">
                <a:solidFill>
                  <a:srgbClr val="1F3A31"/>
                </a:solidFill>
                <a:latin typeface="Poppins Light"/>
                <a:ea typeface="Poppins Light"/>
                <a:cs typeface="Poppins Light"/>
                <a:sym typeface="Poppins Light"/>
              </a:endParaRPr>
            </a:p>
          </p:txBody>
        </p:sp>
      </p:grpSp>
      <p:sp>
        <p:nvSpPr>
          <p:cNvPr id="406" name="Google Shape;406;p38"/>
          <p:cNvSpPr txBox="1"/>
          <p:nvPr/>
        </p:nvSpPr>
        <p:spPr>
          <a:xfrm>
            <a:off x="4692999" y="2186800"/>
            <a:ext cx="1746600" cy="57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5600">
                <a:solidFill>
                  <a:srgbClr val="739085"/>
                </a:solidFill>
                <a:latin typeface="Poppins"/>
                <a:ea typeface="Poppins"/>
                <a:cs typeface="Poppins"/>
                <a:sym typeface="Poppins"/>
              </a:rPr>
              <a:t>03.</a:t>
            </a:r>
            <a:endParaRPr b="1" sz="5600">
              <a:solidFill>
                <a:srgbClr val="739085"/>
              </a:solidFill>
              <a:latin typeface="Poppins"/>
              <a:ea typeface="Poppins"/>
              <a:cs typeface="Poppins"/>
              <a:sym typeface="Poppins"/>
            </a:endParaRPr>
          </a:p>
        </p:txBody>
      </p:sp>
      <p:grpSp>
        <p:nvGrpSpPr>
          <p:cNvPr id="407" name="Google Shape;407;p38"/>
          <p:cNvGrpSpPr/>
          <p:nvPr/>
        </p:nvGrpSpPr>
        <p:grpSpPr>
          <a:xfrm>
            <a:off x="6679500" y="3044050"/>
            <a:ext cx="1746601" cy="1512650"/>
            <a:chOff x="6880175" y="2571750"/>
            <a:chExt cx="1746601" cy="1512650"/>
          </a:xfrm>
        </p:grpSpPr>
        <p:sp>
          <p:nvSpPr>
            <p:cNvPr id="408" name="Google Shape;408;p38"/>
            <p:cNvSpPr txBox="1"/>
            <p:nvPr/>
          </p:nvSpPr>
          <p:spPr>
            <a:xfrm>
              <a:off x="6880175" y="2571750"/>
              <a:ext cx="1746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b="1" sz="1200">
                <a:solidFill>
                  <a:srgbClr val="1F3A31"/>
                </a:solidFill>
                <a:latin typeface="Poppins"/>
                <a:ea typeface="Poppins"/>
                <a:cs typeface="Poppins"/>
                <a:sym typeface="Poppins"/>
              </a:endParaRPr>
            </a:p>
          </p:txBody>
        </p:sp>
        <p:sp>
          <p:nvSpPr>
            <p:cNvPr id="409" name="Google Shape;409;p38"/>
            <p:cNvSpPr txBox="1"/>
            <p:nvPr/>
          </p:nvSpPr>
          <p:spPr>
            <a:xfrm>
              <a:off x="6880175" y="3111500"/>
              <a:ext cx="17466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sz="800">
                <a:solidFill>
                  <a:srgbClr val="1F3A31"/>
                </a:solidFill>
                <a:latin typeface="Poppins Light"/>
                <a:ea typeface="Poppins Light"/>
                <a:cs typeface="Poppins Light"/>
                <a:sym typeface="Poppins Light"/>
              </a:endParaRPr>
            </a:p>
          </p:txBody>
        </p:sp>
      </p:grpSp>
      <p:sp>
        <p:nvSpPr>
          <p:cNvPr id="410" name="Google Shape;410;p38"/>
          <p:cNvSpPr txBox="1"/>
          <p:nvPr/>
        </p:nvSpPr>
        <p:spPr>
          <a:xfrm>
            <a:off x="6778350" y="2186800"/>
            <a:ext cx="1746600" cy="57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5600">
                <a:solidFill>
                  <a:srgbClr val="739085"/>
                </a:solidFill>
                <a:latin typeface="Poppins"/>
                <a:ea typeface="Poppins"/>
                <a:cs typeface="Poppins"/>
                <a:sym typeface="Poppins"/>
              </a:rPr>
              <a:t>04.</a:t>
            </a:r>
            <a:endParaRPr b="1" sz="5600">
              <a:solidFill>
                <a:srgbClr val="739085"/>
              </a:solidFill>
              <a:latin typeface="Poppins"/>
              <a:ea typeface="Poppins"/>
              <a:cs typeface="Poppins"/>
              <a:sym typeface="Poppins"/>
            </a:endParaRPr>
          </a:p>
        </p:txBody>
      </p:sp>
      <p:sp>
        <p:nvSpPr>
          <p:cNvPr id="411" name="Google Shape;411;p38"/>
          <p:cNvSpPr txBox="1"/>
          <p:nvPr/>
        </p:nvSpPr>
        <p:spPr>
          <a:xfrm>
            <a:off x="723450" y="1449900"/>
            <a:ext cx="77028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a:t>
            </a:r>
            <a:endParaRPr sz="800">
              <a:solidFill>
                <a:srgbClr val="1F3A31"/>
              </a:solidFill>
              <a:latin typeface="Poppins Light"/>
              <a:ea typeface="Poppins Light"/>
              <a:cs typeface="Poppins Light"/>
              <a:sym typeface="Poppins Light"/>
            </a:endParaRPr>
          </a:p>
        </p:txBody>
      </p:sp>
      <p:sp>
        <p:nvSpPr>
          <p:cNvPr id="412" name="Google Shape;412;p38"/>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31"/>
        </a:solidFill>
      </p:bgPr>
    </p:bg>
    <p:spTree>
      <p:nvGrpSpPr>
        <p:cNvPr id="118" name="Shape 118"/>
        <p:cNvGrpSpPr/>
        <p:nvPr/>
      </p:nvGrpSpPr>
      <p:grpSpPr>
        <a:xfrm>
          <a:off x="0" y="0"/>
          <a:ext cx="0" cy="0"/>
          <a:chOff x="0" y="0"/>
          <a:chExt cx="0" cy="0"/>
        </a:xfrm>
      </p:grpSpPr>
      <p:pic>
        <p:nvPicPr>
          <p:cNvPr id="119" name="Google Shape;119;p21"/>
          <p:cNvPicPr preferRelativeResize="0"/>
          <p:nvPr/>
        </p:nvPicPr>
        <p:blipFill rotWithShape="1">
          <a:blip r:embed="rId3">
            <a:alphaModFix amt="50000"/>
          </a:blip>
          <a:srcRect b="13822" l="0" r="8382" t="0"/>
          <a:stretch/>
        </p:blipFill>
        <p:spPr>
          <a:xfrm>
            <a:off x="0" y="485950"/>
            <a:ext cx="8667602" cy="4494425"/>
          </a:xfrm>
          <a:prstGeom prst="rect">
            <a:avLst/>
          </a:prstGeom>
          <a:noFill/>
          <a:ln>
            <a:noFill/>
          </a:ln>
        </p:spPr>
      </p:pic>
      <p:sp>
        <p:nvSpPr>
          <p:cNvPr id="120" name="Google Shape;120;p21"/>
          <p:cNvSpPr txBox="1"/>
          <p:nvPr/>
        </p:nvSpPr>
        <p:spPr>
          <a:xfrm>
            <a:off x="2112263" y="2319425"/>
            <a:ext cx="5041500" cy="1354500"/>
          </a:xfrm>
          <a:prstGeom prst="rect">
            <a:avLst/>
          </a:prstGeom>
          <a:noFill/>
          <a:ln>
            <a:noFill/>
          </a:ln>
        </p:spPr>
        <p:txBody>
          <a:bodyPr anchorCtr="0" anchor="ctr" bIns="0" lIns="0" spcFirstLastPara="1" rIns="0" wrap="square" tIns="0">
            <a:noAutofit/>
          </a:bodyPr>
          <a:lstStyle/>
          <a:p>
            <a:pPr indent="0" lvl="0" marL="0" rtl="0" algn="ctr">
              <a:lnSpc>
                <a:spcPct val="85000"/>
              </a:lnSpc>
              <a:spcBef>
                <a:spcPts val="0"/>
              </a:spcBef>
              <a:spcAft>
                <a:spcPts val="0"/>
              </a:spcAft>
              <a:buNone/>
            </a:pPr>
            <a:r>
              <a:rPr b="1" lang="it" sz="3200">
                <a:solidFill>
                  <a:schemeClr val="lt1"/>
                </a:solidFill>
                <a:latin typeface="Poppins"/>
                <a:ea typeface="Poppins"/>
                <a:cs typeface="Poppins"/>
                <a:sym typeface="Poppins"/>
              </a:rPr>
              <a:t>MULTILAYERED URBAN SUSTAINABILITY ACTION</a:t>
            </a:r>
            <a:endParaRPr b="1" sz="3200">
              <a:solidFill>
                <a:schemeClr val="lt1"/>
              </a:solidFill>
              <a:latin typeface="Poppins"/>
              <a:ea typeface="Poppins"/>
              <a:cs typeface="Poppins"/>
              <a:sym typeface="Poppins"/>
            </a:endParaRPr>
          </a:p>
        </p:txBody>
      </p:sp>
      <p:sp>
        <p:nvSpPr>
          <p:cNvPr id="121" name="Google Shape;121;p21"/>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b="1" lang="it">
                <a:solidFill>
                  <a:schemeClr val="lt1"/>
                </a:solidFill>
                <a:latin typeface="Poppins"/>
                <a:ea typeface="Poppins"/>
                <a:cs typeface="Poppins"/>
                <a:sym typeface="Poppins"/>
              </a:rPr>
              <a:t>‹#›</a:t>
            </a:fld>
            <a:endParaRPr b="1">
              <a:solidFill>
                <a:schemeClr val="lt1"/>
              </a:solidFill>
              <a:latin typeface="Poppins"/>
              <a:ea typeface="Poppins"/>
              <a:cs typeface="Poppins"/>
              <a:sym typeface="Poppins"/>
            </a:endParaRPr>
          </a:p>
        </p:txBody>
      </p:sp>
      <p:pic>
        <p:nvPicPr>
          <p:cNvPr id="122" name="Google Shape;122;p21"/>
          <p:cNvPicPr preferRelativeResize="0"/>
          <p:nvPr/>
        </p:nvPicPr>
        <p:blipFill>
          <a:blip r:embed="rId4">
            <a:alphaModFix/>
          </a:blip>
          <a:stretch>
            <a:fillRect/>
          </a:stretch>
        </p:blipFill>
        <p:spPr>
          <a:xfrm>
            <a:off x="4154798" y="1337325"/>
            <a:ext cx="834400" cy="982098"/>
          </a:xfrm>
          <a:prstGeom prst="rect">
            <a:avLst/>
          </a:prstGeom>
          <a:noFill/>
          <a:ln>
            <a:noFill/>
          </a:ln>
        </p:spPr>
      </p:pic>
      <p:sp>
        <p:nvSpPr>
          <p:cNvPr id="123" name="Google Shape;123;p21"/>
          <p:cNvSpPr txBox="1"/>
          <p:nvPr/>
        </p:nvSpPr>
        <p:spPr>
          <a:xfrm>
            <a:off x="1990225" y="3621375"/>
            <a:ext cx="5163600" cy="184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1200">
                <a:solidFill>
                  <a:schemeClr val="lt1"/>
                </a:solidFill>
                <a:latin typeface="Poppins Light"/>
                <a:ea typeface="Poppins Light"/>
                <a:cs typeface="Poppins Light"/>
                <a:sym typeface="Poppins Light"/>
              </a:rPr>
              <a:t>Ecosistema dell’Innovazione</a:t>
            </a:r>
            <a:endParaRPr sz="1200">
              <a:solidFill>
                <a:schemeClr val="lt1"/>
              </a:solidFill>
              <a:latin typeface="Poppins Light"/>
              <a:ea typeface="Poppins Light"/>
              <a:cs typeface="Poppins Light"/>
              <a:sym typeface="Poppi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9"/>
          <p:cNvSpPr/>
          <p:nvPr/>
        </p:nvSpPr>
        <p:spPr>
          <a:xfrm>
            <a:off x="5136050" y="956550"/>
            <a:ext cx="683400" cy="2218800"/>
          </a:xfrm>
          <a:prstGeom prst="roundRect">
            <a:avLst>
              <a:gd fmla="val 29192" name="adj"/>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9"/>
          <p:cNvSpPr txBox="1"/>
          <p:nvPr/>
        </p:nvSpPr>
        <p:spPr>
          <a:xfrm>
            <a:off x="720000" y="463500"/>
            <a:ext cx="3852000" cy="125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2400">
                <a:solidFill>
                  <a:srgbClr val="1F3A31"/>
                </a:solidFill>
                <a:latin typeface="Poppins"/>
                <a:ea typeface="Poppins"/>
                <a:cs typeface="Poppins"/>
                <a:sym typeface="Poppins"/>
              </a:rPr>
              <a:t>Lorem ipsum dolor sit amet</a:t>
            </a:r>
            <a:endParaRPr b="1" sz="2400">
              <a:solidFill>
                <a:srgbClr val="1F3A31"/>
              </a:solidFill>
              <a:latin typeface="Poppins"/>
              <a:ea typeface="Poppins"/>
              <a:cs typeface="Poppins"/>
              <a:sym typeface="Poppins"/>
            </a:endParaRPr>
          </a:p>
        </p:txBody>
      </p:sp>
      <p:pic>
        <p:nvPicPr>
          <p:cNvPr id="419" name="Google Shape;419;p39"/>
          <p:cNvPicPr preferRelativeResize="0"/>
          <p:nvPr/>
        </p:nvPicPr>
        <p:blipFill rotWithShape="1">
          <a:blip r:embed="rId3">
            <a:alphaModFix/>
          </a:blip>
          <a:srcRect b="2856" l="8270" r="1833" t="0"/>
          <a:stretch/>
        </p:blipFill>
        <p:spPr>
          <a:xfrm>
            <a:off x="5335550" y="799250"/>
            <a:ext cx="3383900" cy="4196700"/>
          </a:xfrm>
          <a:prstGeom prst="rect">
            <a:avLst/>
          </a:prstGeom>
          <a:noFill/>
          <a:ln>
            <a:noFill/>
          </a:ln>
        </p:spPr>
      </p:pic>
      <p:grpSp>
        <p:nvGrpSpPr>
          <p:cNvPr id="420" name="Google Shape;420;p39"/>
          <p:cNvGrpSpPr/>
          <p:nvPr/>
        </p:nvGrpSpPr>
        <p:grpSpPr>
          <a:xfrm>
            <a:off x="720000" y="3042250"/>
            <a:ext cx="1746600" cy="1512650"/>
            <a:chOff x="720000" y="2571750"/>
            <a:chExt cx="1746600" cy="1512650"/>
          </a:xfrm>
        </p:grpSpPr>
        <p:sp>
          <p:nvSpPr>
            <p:cNvPr id="421" name="Google Shape;421;p39"/>
            <p:cNvSpPr txBox="1"/>
            <p:nvPr/>
          </p:nvSpPr>
          <p:spPr>
            <a:xfrm>
              <a:off x="720000" y="2571750"/>
              <a:ext cx="1746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b="1" sz="1200">
                <a:solidFill>
                  <a:srgbClr val="1F3A31"/>
                </a:solidFill>
                <a:latin typeface="Poppins"/>
                <a:ea typeface="Poppins"/>
                <a:cs typeface="Poppins"/>
                <a:sym typeface="Poppins"/>
              </a:endParaRPr>
            </a:p>
          </p:txBody>
        </p:sp>
        <p:sp>
          <p:nvSpPr>
            <p:cNvPr id="422" name="Google Shape;422;p39"/>
            <p:cNvSpPr txBox="1"/>
            <p:nvPr/>
          </p:nvSpPr>
          <p:spPr>
            <a:xfrm>
              <a:off x="720000" y="3111500"/>
              <a:ext cx="17466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sz="800">
                <a:solidFill>
                  <a:srgbClr val="1F3A31"/>
                </a:solidFill>
                <a:latin typeface="Poppins Light"/>
                <a:ea typeface="Poppins Light"/>
                <a:cs typeface="Poppins Light"/>
                <a:sym typeface="Poppins Light"/>
              </a:endParaRPr>
            </a:p>
          </p:txBody>
        </p:sp>
      </p:grpSp>
      <p:grpSp>
        <p:nvGrpSpPr>
          <p:cNvPr id="423" name="Google Shape;423;p39"/>
          <p:cNvGrpSpPr/>
          <p:nvPr/>
        </p:nvGrpSpPr>
        <p:grpSpPr>
          <a:xfrm>
            <a:off x="2646000" y="3042250"/>
            <a:ext cx="1746600" cy="1512650"/>
            <a:chOff x="720000" y="2571750"/>
            <a:chExt cx="1746600" cy="1512650"/>
          </a:xfrm>
        </p:grpSpPr>
        <p:sp>
          <p:nvSpPr>
            <p:cNvPr id="424" name="Google Shape;424;p39"/>
            <p:cNvSpPr txBox="1"/>
            <p:nvPr/>
          </p:nvSpPr>
          <p:spPr>
            <a:xfrm>
              <a:off x="720000" y="2571750"/>
              <a:ext cx="1746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Lorem ipsum dolor sit amet</a:t>
              </a:r>
              <a:endParaRPr b="1" sz="1200">
                <a:solidFill>
                  <a:srgbClr val="1F3A31"/>
                </a:solidFill>
                <a:latin typeface="Poppins"/>
                <a:ea typeface="Poppins"/>
                <a:cs typeface="Poppins"/>
                <a:sym typeface="Poppins"/>
              </a:endParaRPr>
            </a:p>
          </p:txBody>
        </p:sp>
        <p:sp>
          <p:nvSpPr>
            <p:cNvPr id="425" name="Google Shape;425;p39"/>
            <p:cNvSpPr txBox="1"/>
            <p:nvPr/>
          </p:nvSpPr>
          <p:spPr>
            <a:xfrm>
              <a:off x="720000" y="3111500"/>
              <a:ext cx="17466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sz="800">
                <a:solidFill>
                  <a:srgbClr val="1F3A31"/>
                </a:solidFill>
                <a:latin typeface="Poppins Light"/>
                <a:ea typeface="Poppins Light"/>
                <a:cs typeface="Poppins Light"/>
                <a:sym typeface="Poppins Light"/>
              </a:endParaRPr>
            </a:p>
          </p:txBody>
        </p:sp>
      </p:grpSp>
      <p:sp>
        <p:nvSpPr>
          <p:cNvPr id="426" name="Google Shape;426;p39"/>
          <p:cNvSpPr txBox="1"/>
          <p:nvPr/>
        </p:nvSpPr>
        <p:spPr>
          <a:xfrm>
            <a:off x="720000" y="1714500"/>
            <a:ext cx="3852000" cy="83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sz="800">
              <a:solidFill>
                <a:schemeClr val="dk1"/>
              </a:solidFill>
              <a:highlight>
                <a:srgbClr val="FFFFFF"/>
              </a:highlight>
              <a:latin typeface="Poppins Light"/>
              <a:ea typeface="Poppins Light"/>
              <a:cs typeface="Poppins Light"/>
              <a:sym typeface="Poppins Light"/>
            </a:endParaRPr>
          </a:p>
          <a:p>
            <a:pPr indent="0" lvl="0" marL="0" rtl="0" algn="l">
              <a:lnSpc>
                <a:spcPct val="115000"/>
              </a:lnSpc>
              <a:spcBef>
                <a:spcPts val="0"/>
              </a:spcBef>
              <a:spcAft>
                <a:spcPts val="0"/>
              </a:spcAft>
              <a:buClr>
                <a:schemeClr val="dk1"/>
              </a:buClr>
              <a:buSzPts val="1100"/>
              <a:buFont typeface="Arial"/>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 dicta sunt explicabo.</a:t>
            </a:r>
            <a:endParaRPr sz="800">
              <a:solidFill>
                <a:schemeClr val="dk1"/>
              </a:solidFill>
              <a:highlight>
                <a:srgbClr val="FFFFFF"/>
              </a:highlight>
              <a:latin typeface="Poppins Light"/>
              <a:ea typeface="Poppins Light"/>
              <a:cs typeface="Poppins Light"/>
              <a:sym typeface="Poppins Light"/>
            </a:endParaRPr>
          </a:p>
        </p:txBody>
      </p:sp>
      <p:sp>
        <p:nvSpPr>
          <p:cNvPr id="427" name="Google Shape;427;p39"/>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0"/>
          <p:cNvSpPr/>
          <p:nvPr/>
        </p:nvSpPr>
        <p:spPr>
          <a:xfrm>
            <a:off x="-430150" y="767025"/>
            <a:ext cx="4394400" cy="3993300"/>
          </a:xfrm>
          <a:prstGeom prst="roundRect">
            <a:avLst>
              <a:gd fmla="val 6666" name="adj"/>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0"/>
          <p:cNvSpPr txBox="1"/>
          <p:nvPr/>
        </p:nvSpPr>
        <p:spPr>
          <a:xfrm>
            <a:off x="720000" y="767025"/>
            <a:ext cx="2742600" cy="1549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2400">
                <a:solidFill>
                  <a:schemeClr val="lt1"/>
                </a:solidFill>
                <a:latin typeface="Poppins"/>
                <a:ea typeface="Poppins"/>
                <a:cs typeface="Poppins"/>
                <a:sym typeface="Poppins"/>
              </a:rPr>
              <a:t>Lorem ipsum dolor sit amet</a:t>
            </a:r>
            <a:endParaRPr b="1" sz="2400">
              <a:solidFill>
                <a:schemeClr val="lt1"/>
              </a:solidFill>
              <a:latin typeface="Poppins"/>
              <a:ea typeface="Poppins"/>
              <a:cs typeface="Poppins"/>
              <a:sym typeface="Poppins"/>
            </a:endParaRPr>
          </a:p>
        </p:txBody>
      </p:sp>
      <p:sp>
        <p:nvSpPr>
          <p:cNvPr id="434" name="Google Shape;434;p40"/>
          <p:cNvSpPr txBox="1"/>
          <p:nvPr/>
        </p:nvSpPr>
        <p:spPr>
          <a:xfrm>
            <a:off x="4213525" y="767025"/>
            <a:ext cx="1978800" cy="54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t>
            </a:r>
            <a:endParaRPr sz="800">
              <a:solidFill>
                <a:srgbClr val="1F3A31"/>
              </a:solidFill>
              <a:latin typeface="Poppins Light"/>
              <a:ea typeface="Poppins Light"/>
              <a:cs typeface="Poppins Light"/>
              <a:sym typeface="Poppins Light"/>
            </a:endParaRPr>
          </a:p>
        </p:txBody>
      </p:sp>
      <p:pic>
        <p:nvPicPr>
          <p:cNvPr id="435" name="Google Shape;435;p40"/>
          <p:cNvPicPr preferRelativeResize="0"/>
          <p:nvPr/>
        </p:nvPicPr>
        <p:blipFill rotWithShape="1">
          <a:blip r:embed="rId3">
            <a:alphaModFix/>
          </a:blip>
          <a:srcRect b="26184" l="0" r="0" t="10367"/>
          <a:stretch/>
        </p:blipFill>
        <p:spPr>
          <a:xfrm>
            <a:off x="4213525" y="1521981"/>
            <a:ext cx="1978798" cy="1110152"/>
          </a:xfrm>
          <a:prstGeom prst="rect">
            <a:avLst/>
          </a:prstGeom>
          <a:noFill/>
          <a:ln>
            <a:noFill/>
          </a:ln>
        </p:spPr>
      </p:pic>
      <p:sp>
        <p:nvSpPr>
          <p:cNvPr id="436" name="Google Shape;436;p40"/>
          <p:cNvSpPr txBox="1"/>
          <p:nvPr/>
        </p:nvSpPr>
        <p:spPr>
          <a:xfrm>
            <a:off x="4213525" y="2982375"/>
            <a:ext cx="1978800" cy="54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t>
            </a:r>
            <a:endParaRPr sz="800">
              <a:solidFill>
                <a:srgbClr val="1F3A31"/>
              </a:solidFill>
              <a:latin typeface="Poppins Light"/>
              <a:ea typeface="Poppins Light"/>
              <a:cs typeface="Poppins Light"/>
              <a:sym typeface="Poppins Light"/>
            </a:endParaRPr>
          </a:p>
        </p:txBody>
      </p:sp>
      <p:pic>
        <p:nvPicPr>
          <p:cNvPr id="437" name="Google Shape;437;p40"/>
          <p:cNvPicPr preferRelativeResize="0"/>
          <p:nvPr/>
        </p:nvPicPr>
        <p:blipFill rotWithShape="1">
          <a:blip r:embed="rId4">
            <a:alphaModFix/>
          </a:blip>
          <a:srcRect b="0" l="39" r="49" t="0"/>
          <a:stretch/>
        </p:blipFill>
        <p:spPr>
          <a:xfrm>
            <a:off x="4213525" y="3650188"/>
            <a:ext cx="1978798" cy="1110153"/>
          </a:xfrm>
          <a:prstGeom prst="rect">
            <a:avLst/>
          </a:prstGeom>
          <a:noFill/>
          <a:ln>
            <a:noFill/>
          </a:ln>
        </p:spPr>
      </p:pic>
      <p:sp>
        <p:nvSpPr>
          <p:cNvPr id="438" name="Google Shape;438;p40"/>
          <p:cNvSpPr txBox="1"/>
          <p:nvPr/>
        </p:nvSpPr>
        <p:spPr>
          <a:xfrm>
            <a:off x="6441600" y="767025"/>
            <a:ext cx="1978800" cy="54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t>
            </a:r>
            <a:endParaRPr sz="800">
              <a:solidFill>
                <a:srgbClr val="1F3A31"/>
              </a:solidFill>
              <a:latin typeface="Poppins Light"/>
              <a:ea typeface="Poppins Light"/>
              <a:cs typeface="Poppins Light"/>
              <a:sym typeface="Poppins Light"/>
            </a:endParaRPr>
          </a:p>
        </p:txBody>
      </p:sp>
      <p:pic>
        <p:nvPicPr>
          <p:cNvPr id="439" name="Google Shape;439;p40"/>
          <p:cNvPicPr preferRelativeResize="0"/>
          <p:nvPr/>
        </p:nvPicPr>
        <p:blipFill rotWithShape="1">
          <a:blip r:embed="rId5">
            <a:alphaModFix/>
          </a:blip>
          <a:srcRect b="10330" l="0" r="0" t="10322"/>
          <a:stretch/>
        </p:blipFill>
        <p:spPr>
          <a:xfrm>
            <a:off x="6441600" y="1521981"/>
            <a:ext cx="1978798" cy="1110153"/>
          </a:xfrm>
          <a:prstGeom prst="rect">
            <a:avLst/>
          </a:prstGeom>
          <a:noFill/>
          <a:ln>
            <a:noFill/>
          </a:ln>
        </p:spPr>
      </p:pic>
      <p:sp>
        <p:nvSpPr>
          <p:cNvPr id="440" name="Google Shape;440;p40"/>
          <p:cNvSpPr txBox="1"/>
          <p:nvPr/>
        </p:nvSpPr>
        <p:spPr>
          <a:xfrm>
            <a:off x="6441600" y="2982375"/>
            <a:ext cx="1978800" cy="548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Sed ut perspiciatis unde omnis iste natus error sit voluptatem accusantium doloremque laudantium, totam rem aperiam, eaque ipsa quae </a:t>
            </a:r>
            <a:endParaRPr sz="800">
              <a:solidFill>
                <a:srgbClr val="1F3A31"/>
              </a:solidFill>
              <a:latin typeface="Poppins Light"/>
              <a:ea typeface="Poppins Light"/>
              <a:cs typeface="Poppins Light"/>
              <a:sym typeface="Poppins Light"/>
            </a:endParaRPr>
          </a:p>
        </p:txBody>
      </p:sp>
      <p:pic>
        <p:nvPicPr>
          <p:cNvPr id="441" name="Google Shape;441;p40"/>
          <p:cNvPicPr preferRelativeResize="0"/>
          <p:nvPr/>
        </p:nvPicPr>
        <p:blipFill rotWithShape="1">
          <a:blip r:embed="rId6">
            <a:alphaModFix/>
          </a:blip>
          <a:srcRect b="129" l="0" r="0" t="129"/>
          <a:stretch/>
        </p:blipFill>
        <p:spPr>
          <a:xfrm>
            <a:off x="6441600" y="3650188"/>
            <a:ext cx="1978798" cy="1110151"/>
          </a:xfrm>
          <a:prstGeom prst="rect">
            <a:avLst/>
          </a:prstGeom>
          <a:noFill/>
          <a:ln>
            <a:noFill/>
          </a:ln>
        </p:spPr>
      </p:pic>
      <p:sp>
        <p:nvSpPr>
          <p:cNvPr id="442" name="Google Shape;442;p40"/>
          <p:cNvSpPr txBox="1"/>
          <p:nvPr/>
        </p:nvSpPr>
        <p:spPr>
          <a:xfrm>
            <a:off x="720000" y="2978775"/>
            <a:ext cx="2742600" cy="1465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it" sz="1200">
                <a:solidFill>
                  <a:schemeClr val="lt1"/>
                </a:solidFill>
                <a:latin typeface="Poppins Light"/>
                <a:ea typeface="Poppins Light"/>
                <a:cs typeface="Poppins Light"/>
                <a:sym typeface="Poppins Light"/>
              </a:rPr>
              <a:t>Sed ut perspiciatis unde omnis iste natus error sit voluptatem accusantium doloremque laudantium, totam rem aperiam, eaque ipsa quae ab illo inventore veritatis et quasi architecto beatae vitae.</a:t>
            </a:r>
            <a:endParaRPr sz="1200">
              <a:solidFill>
                <a:schemeClr val="lt1"/>
              </a:solidFill>
              <a:latin typeface="Poppins Light"/>
              <a:ea typeface="Poppins Light"/>
              <a:cs typeface="Poppins Light"/>
              <a:sym typeface="Poppins Light"/>
            </a:endParaRPr>
          </a:p>
        </p:txBody>
      </p:sp>
      <p:sp>
        <p:nvSpPr>
          <p:cNvPr id="443" name="Google Shape;443;p40"/>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444" name="Google Shape;444;p40"/>
          <p:cNvSpPr/>
          <p:nvPr/>
        </p:nvSpPr>
        <p:spPr>
          <a:xfrm>
            <a:off x="6070075" y="2503656"/>
            <a:ext cx="241200" cy="241200"/>
          </a:xfrm>
          <a:prstGeom prst="ellipse">
            <a:avLst/>
          </a:prstGeom>
          <a:solidFill>
            <a:srgbClr val="739085"/>
          </a:solidFill>
          <a:ln cap="flat" cmpd="sng" w="1143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0"/>
          <p:cNvSpPr/>
          <p:nvPr/>
        </p:nvSpPr>
        <p:spPr>
          <a:xfrm>
            <a:off x="8299800" y="2503656"/>
            <a:ext cx="241200" cy="241200"/>
          </a:xfrm>
          <a:prstGeom prst="ellipse">
            <a:avLst/>
          </a:prstGeom>
          <a:solidFill>
            <a:srgbClr val="739085"/>
          </a:solidFill>
          <a:ln cap="flat" cmpd="sng" w="1143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0"/>
          <p:cNvSpPr/>
          <p:nvPr/>
        </p:nvSpPr>
        <p:spPr>
          <a:xfrm>
            <a:off x="6070075" y="4639738"/>
            <a:ext cx="241200" cy="241200"/>
          </a:xfrm>
          <a:prstGeom prst="ellipse">
            <a:avLst/>
          </a:prstGeom>
          <a:solidFill>
            <a:srgbClr val="739085"/>
          </a:solidFill>
          <a:ln cap="flat" cmpd="sng" w="1143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0"/>
          <p:cNvSpPr/>
          <p:nvPr/>
        </p:nvSpPr>
        <p:spPr>
          <a:xfrm>
            <a:off x="8299800" y="4639738"/>
            <a:ext cx="241200" cy="241200"/>
          </a:xfrm>
          <a:prstGeom prst="ellipse">
            <a:avLst/>
          </a:prstGeom>
          <a:solidFill>
            <a:srgbClr val="739085"/>
          </a:solidFill>
          <a:ln cap="flat" cmpd="sng" w="1143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1"/>
          <p:cNvSpPr/>
          <p:nvPr/>
        </p:nvSpPr>
        <p:spPr>
          <a:xfrm>
            <a:off x="-9000" y="463500"/>
            <a:ext cx="8676600" cy="4532400"/>
          </a:xfrm>
          <a:prstGeom prst="rect">
            <a:avLst/>
          </a:prstGeom>
          <a:solidFill>
            <a:srgbClr val="1F3A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3" name="Google Shape;453;p41"/>
          <p:cNvPicPr preferRelativeResize="0"/>
          <p:nvPr/>
        </p:nvPicPr>
        <p:blipFill rotWithShape="1">
          <a:blip r:embed="rId3">
            <a:alphaModFix/>
          </a:blip>
          <a:srcRect b="11940" l="47246" r="28354" t="1155"/>
          <a:stretch/>
        </p:blipFill>
        <p:spPr>
          <a:xfrm>
            <a:off x="6359225" y="463550"/>
            <a:ext cx="2308372" cy="4532399"/>
          </a:xfrm>
          <a:prstGeom prst="rect">
            <a:avLst/>
          </a:prstGeom>
          <a:noFill/>
          <a:ln>
            <a:noFill/>
          </a:ln>
        </p:spPr>
      </p:pic>
      <p:sp>
        <p:nvSpPr>
          <p:cNvPr id="454" name="Google Shape;454;p41"/>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455" name="Google Shape;455;p41"/>
          <p:cNvSpPr txBox="1"/>
          <p:nvPr/>
        </p:nvSpPr>
        <p:spPr>
          <a:xfrm>
            <a:off x="720000" y="1289313"/>
            <a:ext cx="5310900" cy="2957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it" sz="700">
                <a:solidFill>
                  <a:schemeClr val="lt1"/>
                </a:solidFill>
                <a:latin typeface="Poppins"/>
                <a:ea typeface="Poppins"/>
                <a:cs typeface="Poppins"/>
                <a:sym typeface="Poppins"/>
              </a:rPr>
              <a:t>MULTILAYERED URBAN SUSTAINABILITY ACTION S.C.A R.L. – MUSA S.C.A R.L.</a:t>
            </a:r>
            <a:endParaRPr b="1" sz="7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b="1" sz="7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Sede legale</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Piazza dell’Ateneo Nuovo n. 1, Milano (MI)</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Capitale sociale </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€ 100.000,00 interamente versato</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Codice fiscale e iscrizione al Registro imprese Milano Monza Brianza Lodi n. 12451810969 / Iscritta al REA: MI – 2662385</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Costituzione 10/06/2022 - Scadenza 31/12/2050</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Codice Progetto ECS 000037</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Nome del beneficiario Università di Milano-Bicocca</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Titolo del progetto MUSA - Multilayered Urban Sustainability Action</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Progetto realizzato/a all’interno del progetto MUSA – Multilayered Urban</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Sustainability Action, finanziato dall’Unione Europea – NextGenerationE, PNRR Missione 4</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Componente 2 Linea di Investimento 1.5: Creazione e rafforzamento degli “ecosistemi</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dell’innovazione”, costruzione di “leader territoriali di R&amp;S”</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i="1" lang="it" sz="700">
                <a:solidFill>
                  <a:schemeClr val="lt1"/>
                </a:solidFill>
                <a:latin typeface="Poppins Light"/>
                <a:ea typeface="Poppins Light"/>
                <a:cs typeface="Poppins Light"/>
                <a:sym typeface="Poppins Light"/>
              </a:rPr>
              <a:t>Project within the MUSA – Multilayered Urban Sustainability Action – project, funded by the European</a:t>
            </a:r>
            <a:endParaRPr i="1"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i="1" lang="it" sz="700">
                <a:solidFill>
                  <a:schemeClr val="lt1"/>
                </a:solidFill>
                <a:latin typeface="Poppins Light"/>
                <a:ea typeface="Poppins Light"/>
                <a:cs typeface="Poppins Light"/>
                <a:sym typeface="Poppins Light"/>
              </a:rPr>
              <a:t>Union – NextGenerationEU, under the National Recovery and Resilience Plan (NRRP) Mission 4</a:t>
            </a:r>
            <a:endParaRPr i="1"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i="1" lang="it" sz="700">
                <a:solidFill>
                  <a:schemeClr val="lt1"/>
                </a:solidFill>
                <a:latin typeface="Poppins Light"/>
                <a:ea typeface="Poppins Light"/>
                <a:cs typeface="Poppins Light"/>
                <a:sym typeface="Poppins Light"/>
              </a:rPr>
              <a:t>Component 2 Investment Line 1.5: Strenghtening of research structures and creation of R&amp;D</a:t>
            </a:r>
            <a:endParaRPr i="1"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i="1" lang="it" sz="700">
                <a:solidFill>
                  <a:schemeClr val="lt1"/>
                </a:solidFill>
                <a:latin typeface="Poppins Light"/>
                <a:ea typeface="Poppins Light"/>
                <a:cs typeface="Poppins Light"/>
                <a:sym typeface="Poppins Light"/>
              </a:rPr>
              <a:t>“innovation ecosystems”, set up of “territorial leaders in R&amp;D”</a:t>
            </a:r>
            <a:endParaRPr i="1" sz="700">
              <a:solidFill>
                <a:schemeClr val="lt1"/>
              </a:solidFill>
              <a:latin typeface="Poppins Light"/>
              <a:ea typeface="Poppins Light"/>
              <a:cs typeface="Poppins Light"/>
              <a:sym typeface="Poppins Light"/>
            </a:endParaRPr>
          </a:p>
        </p:txBody>
      </p:sp>
      <p:pic>
        <p:nvPicPr>
          <p:cNvPr id="456" name="Google Shape;456;p41"/>
          <p:cNvPicPr preferRelativeResize="0"/>
          <p:nvPr/>
        </p:nvPicPr>
        <p:blipFill>
          <a:blip r:embed="rId4">
            <a:alphaModFix/>
          </a:blip>
          <a:stretch>
            <a:fillRect/>
          </a:stretch>
        </p:blipFill>
        <p:spPr>
          <a:xfrm>
            <a:off x="720000" y="639550"/>
            <a:ext cx="419127" cy="493327"/>
          </a:xfrm>
          <a:prstGeom prst="rect">
            <a:avLst/>
          </a:prstGeom>
          <a:noFill/>
          <a:ln>
            <a:noFill/>
          </a:ln>
        </p:spPr>
      </p:pic>
      <p:sp>
        <p:nvSpPr>
          <p:cNvPr id="457" name="Google Shape;457;p41"/>
          <p:cNvSpPr txBox="1"/>
          <p:nvPr/>
        </p:nvSpPr>
        <p:spPr>
          <a:xfrm>
            <a:off x="720000" y="4403450"/>
            <a:ext cx="1502700" cy="4164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Email</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b="1" lang="it" sz="700">
                <a:solidFill>
                  <a:schemeClr val="lt1"/>
                </a:solidFill>
                <a:uFill>
                  <a:noFill/>
                </a:uFill>
                <a:latin typeface="Poppins"/>
                <a:ea typeface="Poppins"/>
                <a:cs typeface="Poppins"/>
                <a:sym typeface="Poppins"/>
                <a:hlinkClick r:id="rId5">
                  <a:extLst>
                    <a:ext uri="{A12FA001-AC4F-418D-AE19-62706E023703}">
                      <ahyp:hlinkClr val="tx"/>
                    </a:ext>
                  </a:extLst>
                </a:hlinkClick>
              </a:rPr>
              <a:t>info@musascarl.it</a:t>
            </a:r>
            <a:endParaRPr b="1" sz="700">
              <a:solidFill>
                <a:schemeClr val="lt1"/>
              </a:solidFill>
              <a:latin typeface="Poppins"/>
              <a:ea typeface="Poppins"/>
              <a:cs typeface="Poppins"/>
              <a:sym typeface="Poppins"/>
            </a:endParaRPr>
          </a:p>
        </p:txBody>
      </p:sp>
      <p:sp>
        <p:nvSpPr>
          <p:cNvPr id="458" name="Google Shape;458;p41"/>
          <p:cNvSpPr txBox="1"/>
          <p:nvPr/>
        </p:nvSpPr>
        <p:spPr>
          <a:xfrm>
            <a:off x="2222700" y="4403450"/>
            <a:ext cx="1502700" cy="4164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PEC</a:t>
            </a:r>
            <a:endParaRPr sz="700">
              <a:solidFill>
                <a:schemeClr val="lt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rPr b="1" lang="it" sz="700">
                <a:solidFill>
                  <a:schemeClr val="lt1"/>
                </a:solidFill>
                <a:latin typeface="Poppins"/>
                <a:ea typeface="Poppins"/>
                <a:cs typeface="Poppins"/>
                <a:sym typeface="Poppins"/>
              </a:rPr>
              <a:t>musa-scarl@legalmail.it</a:t>
            </a:r>
            <a:endParaRPr b="1" sz="700">
              <a:solidFill>
                <a:schemeClr val="lt1"/>
              </a:solidFill>
              <a:latin typeface="Poppins"/>
              <a:ea typeface="Poppins"/>
              <a:cs typeface="Poppins"/>
              <a:sym typeface="Poppins"/>
            </a:endParaRPr>
          </a:p>
        </p:txBody>
      </p:sp>
      <p:sp>
        <p:nvSpPr>
          <p:cNvPr id="459" name="Google Shape;459;p41"/>
          <p:cNvSpPr txBox="1"/>
          <p:nvPr/>
        </p:nvSpPr>
        <p:spPr>
          <a:xfrm>
            <a:off x="3725400" y="4403450"/>
            <a:ext cx="1502700" cy="4164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it" sz="700">
                <a:solidFill>
                  <a:schemeClr val="lt1"/>
                </a:solidFill>
                <a:latin typeface="Poppins Light"/>
                <a:ea typeface="Poppins Light"/>
                <a:cs typeface="Poppins Light"/>
                <a:sym typeface="Poppins Light"/>
              </a:rPr>
              <a:t>MAGGIORI INFORMAZIONI</a:t>
            </a:r>
            <a:endParaRPr b="1" sz="7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b="1" lang="it" sz="700">
                <a:solidFill>
                  <a:schemeClr val="lt1"/>
                </a:solidFill>
                <a:latin typeface="Poppins"/>
                <a:ea typeface="Poppins"/>
                <a:cs typeface="Poppins"/>
                <a:sym typeface="Poppins"/>
              </a:rPr>
              <a:t>musascarl.it</a:t>
            </a:r>
            <a:endParaRPr b="1" sz="7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31"/>
        </a:solidFill>
      </p:bgPr>
    </p:bg>
    <p:spTree>
      <p:nvGrpSpPr>
        <p:cNvPr id="127" name="Shape 127"/>
        <p:cNvGrpSpPr/>
        <p:nvPr/>
      </p:nvGrpSpPr>
      <p:grpSpPr>
        <a:xfrm>
          <a:off x="0" y="0"/>
          <a:ext cx="0" cy="0"/>
          <a:chOff x="0" y="0"/>
          <a:chExt cx="0" cy="0"/>
        </a:xfrm>
      </p:grpSpPr>
      <p:pic>
        <p:nvPicPr>
          <p:cNvPr id="128" name="Google Shape;128;p22"/>
          <p:cNvPicPr preferRelativeResize="0"/>
          <p:nvPr/>
        </p:nvPicPr>
        <p:blipFill rotWithShape="1">
          <a:blip r:embed="rId3">
            <a:alphaModFix amt="50000"/>
          </a:blip>
          <a:srcRect b="13822" l="0" r="8382" t="-433"/>
          <a:stretch/>
        </p:blipFill>
        <p:spPr>
          <a:xfrm>
            <a:off x="0" y="463500"/>
            <a:ext cx="8667602" cy="4516875"/>
          </a:xfrm>
          <a:prstGeom prst="rect">
            <a:avLst/>
          </a:prstGeom>
          <a:noFill/>
          <a:ln>
            <a:noFill/>
          </a:ln>
        </p:spPr>
      </p:pic>
      <p:sp>
        <p:nvSpPr>
          <p:cNvPr id="129" name="Google Shape;129;p22"/>
          <p:cNvSpPr txBox="1"/>
          <p:nvPr/>
        </p:nvSpPr>
        <p:spPr>
          <a:xfrm>
            <a:off x="720000" y="1605613"/>
            <a:ext cx="7321500" cy="2826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it" sz="1800">
                <a:solidFill>
                  <a:schemeClr val="lt1"/>
                </a:solidFill>
                <a:latin typeface="Poppins"/>
                <a:ea typeface="Poppins"/>
                <a:cs typeface="Poppins"/>
                <a:sym typeface="Poppins"/>
              </a:rPr>
              <a:t>Un Ecosistema dell’Innovazione finanziato dal Ministero dell’Università e della Ricerca nell’ambito del Piano Nazionale di Ripresa e Resilienza (PNRR, Missione 4, componente 2, investimento 1.5). </a:t>
            </a:r>
            <a:endParaRPr b="1" sz="18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b="1" sz="18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rPr b="1" lang="it" sz="1800">
                <a:solidFill>
                  <a:schemeClr val="lt1"/>
                </a:solidFill>
                <a:latin typeface="Poppins"/>
                <a:ea typeface="Poppins"/>
                <a:cs typeface="Poppins"/>
                <a:sym typeface="Poppins"/>
              </a:rPr>
              <a:t>Il progetto vede la collaborazione tra l’Università di Milano-Bicocca, ente proponente, il Politecnico di Milano, l’Università Bocconi, l’Università Statale di Milano e numerosi partner pubblici e privati.</a:t>
            </a:r>
            <a:endParaRPr b="1" sz="1800">
              <a:solidFill>
                <a:schemeClr val="lt1"/>
              </a:solidFill>
              <a:latin typeface="Poppins"/>
              <a:ea typeface="Poppins"/>
              <a:cs typeface="Poppins"/>
              <a:sym typeface="Poppins"/>
            </a:endParaRPr>
          </a:p>
        </p:txBody>
      </p:sp>
      <p:sp>
        <p:nvSpPr>
          <p:cNvPr id="130" name="Google Shape;130;p22"/>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131" name="Google Shape;131;p22"/>
          <p:cNvSpPr txBox="1"/>
          <p:nvPr/>
        </p:nvSpPr>
        <p:spPr>
          <a:xfrm>
            <a:off x="720000" y="1012263"/>
            <a:ext cx="7321500" cy="27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1800">
                <a:solidFill>
                  <a:schemeClr val="lt1"/>
                </a:solidFill>
                <a:latin typeface="Poppins Light"/>
                <a:ea typeface="Poppins Light"/>
                <a:cs typeface="Poppins Light"/>
                <a:sym typeface="Poppins Light"/>
              </a:rPr>
              <a:t>MUSA</a:t>
            </a:r>
            <a:endParaRPr sz="1800">
              <a:solidFill>
                <a:schemeClr val="lt1"/>
              </a:solidFill>
              <a:latin typeface="Poppins Light"/>
              <a:ea typeface="Poppins Light"/>
              <a:cs typeface="Poppins Light"/>
              <a:sym typeface="Poppi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p:nvPr/>
        </p:nvSpPr>
        <p:spPr>
          <a:xfrm>
            <a:off x="3101700" y="517300"/>
            <a:ext cx="683400" cy="2218800"/>
          </a:xfrm>
          <a:prstGeom prst="roundRect">
            <a:avLst>
              <a:gd fmla="val 29192" name="adj"/>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txBox="1"/>
          <p:nvPr/>
        </p:nvSpPr>
        <p:spPr>
          <a:xfrm>
            <a:off x="720000" y="891875"/>
            <a:ext cx="2381700" cy="13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1800">
                <a:solidFill>
                  <a:srgbClr val="1F3A31"/>
                </a:solidFill>
                <a:latin typeface="Poppins"/>
                <a:ea typeface="Poppins"/>
                <a:cs typeface="Poppins"/>
                <a:sym typeface="Poppins"/>
              </a:rPr>
              <a:t>Un nuovo modello di collaborazione pubblico-privata</a:t>
            </a:r>
            <a:endParaRPr b="1" sz="1800">
              <a:solidFill>
                <a:srgbClr val="1F3A31"/>
              </a:solidFill>
              <a:latin typeface="Poppins"/>
              <a:ea typeface="Poppins"/>
              <a:cs typeface="Poppins"/>
              <a:sym typeface="Poppins"/>
            </a:endParaRPr>
          </a:p>
        </p:txBody>
      </p:sp>
      <p:pic>
        <p:nvPicPr>
          <p:cNvPr id="138" name="Google Shape;138;p23"/>
          <p:cNvPicPr preferRelativeResize="0"/>
          <p:nvPr/>
        </p:nvPicPr>
        <p:blipFill rotWithShape="1">
          <a:blip r:embed="rId3">
            <a:alphaModFix/>
          </a:blip>
          <a:srcRect b="11807" l="14281" r="50165" t="473"/>
          <a:stretch/>
        </p:blipFill>
        <p:spPr>
          <a:xfrm>
            <a:off x="3278200" y="463500"/>
            <a:ext cx="3483448" cy="4532449"/>
          </a:xfrm>
          <a:prstGeom prst="rect">
            <a:avLst/>
          </a:prstGeom>
          <a:noFill/>
          <a:ln>
            <a:noFill/>
          </a:ln>
        </p:spPr>
      </p:pic>
      <p:sp>
        <p:nvSpPr>
          <p:cNvPr id="139" name="Google Shape;139;p23"/>
          <p:cNvSpPr txBox="1"/>
          <p:nvPr/>
        </p:nvSpPr>
        <p:spPr>
          <a:xfrm>
            <a:off x="720000" y="2853925"/>
            <a:ext cx="2280300" cy="1397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MUSA nasce a Milano come risposta alle sfide che la realtà metropolitana affronta nella transizione verso le tre dimensioni della sostenibilità: ambientale, economica </a:t>
            </a:r>
            <a:endParaRPr sz="800">
              <a:solidFill>
                <a:schemeClr val="dk1"/>
              </a:solidFill>
              <a:highlight>
                <a:srgbClr val="FFFFFF"/>
              </a:highlight>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e sociale. </a:t>
            </a:r>
            <a:endParaRPr sz="800">
              <a:solidFill>
                <a:schemeClr val="dk1"/>
              </a:solidFill>
              <a:highlight>
                <a:srgbClr val="FFFFFF"/>
              </a:highlight>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800">
              <a:solidFill>
                <a:schemeClr val="dk1"/>
              </a:solidFill>
              <a:highlight>
                <a:srgbClr val="FFFFFF"/>
              </a:highlight>
              <a:latin typeface="Poppins Light"/>
              <a:ea typeface="Poppins Light"/>
              <a:cs typeface="Poppins Light"/>
              <a:sym typeface="Poppins Light"/>
            </a:endParaRPr>
          </a:p>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E con un’ambizione: quella di inaugurare un nuovo modello di collaborazione pubblico-privata replicabile a livello nazionale e internazionale.</a:t>
            </a:r>
            <a:endParaRPr sz="800">
              <a:solidFill>
                <a:schemeClr val="dk1"/>
              </a:solidFill>
              <a:highlight>
                <a:srgbClr val="FFFFFF"/>
              </a:highlight>
              <a:latin typeface="Poppins Light"/>
              <a:ea typeface="Poppins Light"/>
              <a:cs typeface="Poppins Light"/>
              <a:sym typeface="Poppins Light"/>
            </a:endParaRPr>
          </a:p>
        </p:txBody>
      </p:sp>
      <p:sp>
        <p:nvSpPr>
          <p:cNvPr id="140" name="Google Shape;140;p23"/>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141" name="Google Shape;141;p23"/>
          <p:cNvSpPr/>
          <p:nvPr/>
        </p:nvSpPr>
        <p:spPr>
          <a:xfrm rot="-5400000">
            <a:off x="5934622" y="1877950"/>
            <a:ext cx="1673700" cy="3390000"/>
          </a:xfrm>
          <a:prstGeom prst="roundRect">
            <a:avLst>
              <a:gd fmla="val 13375" name="adj"/>
            </a:avLst>
          </a:prstGeom>
          <a:solidFill>
            <a:schemeClr val="lt1"/>
          </a:solidFill>
          <a:ln>
            <a:noFill/>
          </a:ln>
          <a:effectLst>
            <a:outerShdw blurRad="342900" rotWithShape="0" algn="bl" dir="5400000" dist="1143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23"/>
          <p:cNvPicPr preferRelativeResize="0"/>
          <p:nvPr/>
        </p:nvPicPr>
        <p:blipFill rotWithShape="1">
          <a:blip r:embed="rId4">
            <a:alphaModFix/>
          </a:blip>
          <a:srcRect b="12495" l="0" r="0" t="12502"/>
          <a:stretch/>
        </p:blipFill>
        <p:spPr>
          <a:xfrm>
            <a:off x="5238224" y="2891925"/>
            <a:ext cx="1362036" cy="1362038"/>
          </a:xfrm>
          <a:prstGeom prst="rect">
            <a:avLst/>
          </a:prstGeom>
          <a:noFill/>
          <a:ln>
            <a:noFill/>
          </a:ln>
        </p:spPr>
      </p:pic>
      <p:sp>
        <p:nvSpPr>
          <p:cNvPr id="143" name="Google Shape;143;p23"/>
          <p:cNvSpPr txBox="1"/>
          <p:nvPr/>
        </p:nvSpPr>
        <p:spPr>
          <a:xfrm>
            <a:off x="6761650" y="2891925"/>
            <a:ext cx="1500600" cy="1397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latin typeface="Poppins Light"/>
                <a:ea typeface="Poppins Light"/>
                <a:cs typeface="Poppins Light"/>
                <a:sym typeface="Poppins Light"/>
              </a:rPr>
              <a:t>MUSA Scarl è il soggetto responsabile (Hub) dell’avvio, dell’attuazione e della gestione dell’Ecosistema dell’Innovazione. È costituito da 13 Soci pubblici e privati che includono università, enti di ricerca, aziende ed enti territoriali.</a:t>
            </a:r>
            <a:endParaRPr sz="800">
              <a:solidFill>
                <a:schemeClr val="dk1"/>
              </a:solidFill>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800">
              <a:solidFill>
                <a:schemeClr val="dk1"/>
              </a:solidFill>
              <a:latin typeface="Poppins Light"/>
              <a:ea typeface="Poppins Light"/>
              <a:cs typeface="Poppins Light"/>
              <a:sym typeface="Poppi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p:nvPr/>
        </p:nvSpPr>
        <p:spPr>
          <a:xfrm>
            <a:off x="4736850" y="1167025"/>
            <a:ext cx="683400" cy="2218800"/>
          </a:xfrm>
          <a:prstGeom prst="roundRect">
            <a:avLst>
              <a:gd fmla="val 29192" name="adj"/>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4"/>
          <p:cNvSpPr txBox="1"/>
          <p:nvPr/>
        </p:nvSpPr>
        <p:spPr>
          <a:xfrm>
            <a:off x="5769175" y="463500"/>
            <a:ext cx="2651100" cy="228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1800">
                <a:solidFill>
                  <a:srgbClr val="1F3A31"/>
                </a:solidFill>
                <a:latin typeface="Poppins"/>
                <a:ea typeface="Poppins"/>
                <a:cs typeface="Poppins"/>
                <a:sym typeface="Poppins"/>
              </a:rPr>
              <a:t>Sperimentare innovazioni integrate e pianificare risposte su più fronti del management cittadino</a:t>
            </a:r>
            <a:endParaRPr b="1" sz="1800">
              <a:solidFill>
                <a:srgbClr val="1F3A31"/>
              </a:solidFill>
              <a:latin typeface="Poppins"/>
              <a:ea typeface="Poppins"/>
              <a:cs typeface="Poppins"/>
              <a:sym typeface="Poppins"/>
            </a:endParaRPr>
          </a:p>
        </p:txBody>
      </p:sp>
      <p:sp>
        <p:nvSpPr>
          <p:cNvPr id="150" name="Google Shape;150;p24"/>
          <p:cNvSpPr txBox="1"/>
          <p:nvPr/>
        </p:nvSpPr>
        <p:spPr>
          <a:xfrm>
            <a:off x="5769175" y="2890250"/>
            <a:ext cx="2651100" cy="2105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MUSA identifica nel territorio lombardo un laboratorio ideale per sperimentare innovazioni integrate e pianificare risposte interdisciplinari che agiscano su più fronti del management cittadino: ambientale, dove lo sviluppo urbano deve rispettare e rafforzare la biodiversità e favorire soluzioni ottimali per l’energia e la mobilità sostenibile; tecnologico, con il potenziale ancora da sfruttare della digitalizzazione e delle deep tech ed economico e finanziario, nel quale l’educazione e la finanza sostenibile stanno assumendo ruoli sempre più centrali.</a:t>
            </a:r>
            <a:endParaRPr sz="800">
              <a:solidFill>
                <a:schemeClr val="dk1"/>
              </a:solidFill>
              <a:highlight>
                <a:srgbClr val="FFFFFF"/>
              </a:highlight>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800">
              <a:solidFill>
                <a:schemeClr val="dk1"/>
              </a:solidFill>
              <a:highlight>
                <a:srgbClr val="FFFFFF"/>
              </a:highlight>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800">
              <a:solidFill>
                <a:schemeClr val="dk1"/>
              </a:solidFill>
              <a:highlight>
                <a:srgbClr val="FFFFFF"/>
              </a:highlight>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800">
              <a:solidFill>
                <a:schemeClr val="dk1"/>
              </a:solidFill>
              <a:highlight>
                <a:srgbClr val="FFFFFF"/>
              </a:highlight>
              <a:latin typeface="Poppins Light"/>
              <a:ea typeface="Poppins Light"/>
              <a:cs typeface="Poppins Light"/>
              <a:sym typeface="Poppins Light"/>
            </a:endParaRPr>
          </a:p>
        </p:txBody>
      </p:sp>
      <p:pic>
        <p:nvPicPr>
          <p:cNvPr id="151" name="Google Shape;151;p24"/>
          <p:cNvPicPr preferRelativeResize="0"/>
          <p:nvPr/>
        </p:nvPicPr>
        <p:blipFill rotWithShape="1">
          <a:blip r:embed="rId3">
            <a:alphaModFix/>
          </a:blip>
          <a:srcRect b="23159" l="21875" r="21875" t="0"/>
          <a:stretch/>
        </p:blipFill>
        <p:spPr>
          <a:xfrm>
            <a:off x="-76200" y="3011000"/>
            <a:ext cx="2583424" cy="1984951"/>
          </a:xfrm>
          <a:prstGeom prst="rect">
            <a:avLst/>
          </a:prstGeom>
          <a:noFill/>
          <a:ln>
            <a:noFill/>
          </a:ln>
        </p:spPr>
      </p:pic>
      <p:pic>
        <p:nvPicPr>
          <p:cNvPr id="152" name="Google Shape;152;p24"/>
          <p:cNvPicPr preferRelativeResize="0"/>
          <p:nvPr/>
        </p:nvPicPr>
        <p:blipFill rotWithShape="1">
          <a:blip r:embed="rId4">
            <a:alphaModFix/>
          </a:blip>
          <a:srcRect b="0" l="21973" r="21973" t="3892"/>
          <a:stretch/>
        </p:blipFill>
        <p:spPr>
          <a:xfrm>
            <a:off x="-76200" y="463500"/>
            <a:ext cx="2583424" cy="2483001"/>
          </a:xfrm>
          <a:prstGeom prst="rect">
            <a:avLst/>
          </a:prstGeom>
          <a:noFill/>
          <a:ln>
            <a:noFill/>
          </a:ln>
        </p:spPr>
      </p:pic>
      <p:pic>
        <p:nvPicPr>
          <p:cNvPr id="153" name="Google Shape;153;p24"/>
          <p:cNvPicPr preferRelativeResize="0"/>
          <p:nvPr/>
        </p:nvPicPr>
        <p:blipFill rotWithShape="1">
          <a:blip r:embed="rId5">
            <a:alphaModFix/>
          </a:blip>
          <a:srcRect b="11807" l="0" r="31591" t="473"/>
          <a:stretch/>
        </p:blipFill>
        <p:spPr>
          <a:xfrm>
            <a:off x="2575500" y="463500"/>
            <a:ext cx="2651101" cy="4532449"/>
          </a:xfrm>
          <a:prstGeom prst="rect">
            <a:avLst/>
          </a:prstGeom>
          <a:noFill/>
          <a:ln>
            <a:noFill/>
          </a:ln>
        </p:spPr>
      </p:pic>
      <p:sp>
        <p:nvSpPr>
          <p:cNvPr id="154" name="Google Shape;154;p24"/>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p:nvPr/>
        </p:nvSpPr>
        <p:spPr>
          <a:xfrm>
            <a:off x="1765749" y="1167025"/>
            <a:ext cx="683400" cy="2218800"/>
          </a:xfrm>
          <a:prstGeom prst="roundRect">
            <a:avLst>
              <a:gd fmla="val 29192" name="adj"/>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5"/>
          <p:cNvSpPr/>
          <p:nvPr/>
        </p:nvSpPr>
        <p:spPr>
          <a:xfrm>
            <a:off x="-92175" y="463500"/>
            <a:ext cx="2354100" cy="4532400"/>
          </a:xfrm>
          <a:prstGeom prst="rect">
            <a:avLst/>
          </a:prstGeom>
          <a:solidFill>
            <a:srgbClr val="1F3A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 name="Google Shape;161;p25"/>
          <p:cNvPicPr preferRelativeResize="0"/>
          <p:nvPr/>
        </p:nvPicPr>
        <p:blipFill rotWithShape="1">
          <a:blip r:embed="rId3">
            <a:alphaModFix amt="50000"/>
          </a:blip>
          <a:srcRect b="11028" l="-25719" r="50953" t="24137"/>
          <a:stretch/>
        </p:blipFill>
        <p:spPr>
          <a:xfrm>
            <a:off x="-1221450" y="463500"/>
            <a:ext cx="3483449" cy="4532449"/>
          </a:xfrm>
          <a:prstGeom prst="rect">
            <a:avLst/>
          </a:prstGeom>
          <a:noFill/>
          <a:ln>
            <a:noFill/>
          </a:ln>
        </p:spPr>
      </p:pic>
      <p:sp>
        <p:nvSpPr>
          <p:cNvPr id="162" name="Google Shape;162;p25"/>
          <p:cNvSpPr txBox="1"/>
          <p:nvPr/>
        </p:nvSpPr>
        <p:spPr>
          <a:xfrm>
            <a:off x="2882475" y="330700"/>
            <a:ext cx="3483600" cy="142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2400">
                <a:solidFill>
                  <a:srgbClr val="1F3A31"/>
                </a:solidFill>
                <a:latin typeface="Poppins"/>
                <a:ea typeface="Poppins"/>
                <a:cs typeface="Poppins"/>
                <a:sym typeface="Poppins"/>
              </a:rPr>
              <a:t>I numeri di MUSA</a:t>
            </a:r>
            <a:endParaRPr b="1" sz="2400">
              <a:solidFill>
                <a:srgbClr val="1F3A31"/>
              </a:solidFill>
              <a:latin typeface="Poppins"/>
              <a:ea typeface="Poppins"/>
              <a:cs typeface="Poppins"/>
              <a:sym typeface="Poppins"/>
            </a:endParaRPr>
          </a:p>
        </p:txBody>
      </p:sp>
      <p:sp>
        <p:nvSpPr>
          <p:cNvPr id="163" name="Google Shape;163;p25"/>
          <p:cNvSpPr txBox="1"/>
          <p:nvPr/>
        </p:nvSpPr>
        <p:spPr>
          <a:xfrm>
            <a:off x="2889200" y="2902450"/>
            <a:ext cx="1746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Spoke</a:t>
            </a:r>
            <a:endParaRPr b="1" sz="1200">
              <a:solidFill>
                <a:srgbClr val="1F3A31"/>
              </a:solidFill>
              <a:latin typeface="Poppins"/>
              <a:ea typeface="Poppins"/>
              <a:cs typeface="Poppins"/>
              <a:sym typeface="Poppins"/>
            </a:endParaRPr>
          </a:p>
        </p:txBody>
      </p:sp>
      <p:sp>
        <p:nvSpPr>
          <p:cNvPr id="164" name="Google Shape;164;p25"/>
          <p:cNvSpPr txBox="1"/>
          <p:nvPr/>
        </p:nvSpPr>
        <p:spPr>
          <a:xfrm>
            <a:off x="2889200" y="2045200"/>
            <a:ext cx="1746600" cy="57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5600">
                <a:solidFill>
                  <a:srgbClr val="739085"/>
                </a:solidFill>
                <a:latin typeface="Poppins"/>
                <a:ea typeface="Poppins"/>
                <a:cs typeface="Poppins"/>
                <a:sym typeface="Poppins"/>
              </a:rPr>
              <a:t>6</a:t>
            </a:r>
            <a:endParaRPr b="1" sz="5600">
              <a:solidFill>
                <a:srgbClr val="739085"/>
              </a:solidFill>
              <a:latin typeface="Poppins"/>
              <a:ea typeface="Poppins"/>
              <a:cs typeface="Poppins"/>
              <a:sym typeface="Poppins"/>
            </a:endParaRPr>
          </a:p>
        </p:txBody>
      </p:sp>
      <p:sp>
        <p:nvSpPr>
          <p:cNvPr id="165" name="Google Shape;165;p25"/>
          <p:cNvSpPr txBox="1"/>
          <p:nvPr/>
        </p:nvSpPr>
        <p:spPr>
          <a:xfrm>
            <a:off x="4875699" y="2902450"/>
            <a:ext cx="1746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Organizzazioni</a:t>
            </a:r>
            <a:endParaRPr b="1" sz="1200">
              <a:solidFill>
                <a:srgbClr val="1F3A31"/>
              </a:solidFill>
              <a:latin typeface="Poppins"/>
              <a:ea typeface="Poppins"/>
              <a:cs typeface="Poppins"/>
              <a:sym typeface="Poppins"/>
            </a:endParaRPr>
          </a:p>
        </p:txBody>
      </p:sp>
      <p:sp>
        <p:nvSpPr>
          <p:cNvPr id="166" name="Google Shape;166;p25"/>
          <p:cNvSpPr txBox="1"/>
          <p:nvPr/>
        </p:nvSpPr>
        <p:spPr>
          <a:xfrm>
            <a:off x="4875700" y="2045200"/>
            <a:ext cx="1746600" cy="57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5600">
                <a:solidFill>
                  <a:srgbClr val="739085"/>
                </a:solidFill>
                <a:latin typeface="Poppins"/>
                <a:ea typeface="Poppins"/>
                <a:cs typeface="Poppins"/>
                <a:sym typeface="Poppins"/>
              </a:rPr>
              <a:t>26</a:t>
            </a:r>
            <a:endParaRPr b="1" sz="5600">
              <a:solidFill>
                <a:srgbClr val="739085"/>
              </a:solidFill>
              <a:latin typeface="Poppins"/>
              <a:ea typeface="Poppins"/>
              <a:cs typeface="Poppins"/>
              <a:sym typeface="Poppins"/>
            </a:endParaRPr>
          </a:p>
        </p:txBody>
      </p:sp>
      <p:sp>
        <p:nvSpPr>
          <p:cNvPr id="167" name="Google Shape;167;p25"/>
          <p:cNvSpPr txBox="1"/>
          <p:nvPr/>
        </p:nvSpPr>
        <p:spPr>
          <a:xfrm>
            <a:off x="6862200" y="2902450"/>
            <a:ext cx="1746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200">
                <a:solidFill>
                  <a:srgbClr val="1F3A31"/>
                </a:solidFill>
                <a:latin typeface="Poppins"/>
                <a:ea typeface="Poppins"/>
                <a:cs typeface="Poppins"/>
                <a:sym typeface="Poppins"/>
              </a:rPr>
              <a:t>Ricercatori coinvolti</a:t>
            </a:r>
            <a:endParaRPr b="1" sz="1200">
              <a:solidFill>
                <a:srgbClr val="1F3A31"/>
              </a:solidFill>
              <a:latin typeface="Poppins"/>
              <a:ea typeface="Poppins"/>
              <a:cs typeface="Poppins"/>
              <a:sym typeface="Poppins"/>
            </a:endParaRPr>
          </a:p>
        </p:txBody>
      </p:sp>
      <p:sp>
        <p:nvSpPr>
          <p:cNvPr id="168" name="Google Shape;168;p25"/>
          <p:cNvSpPr txBox="1"/>
          <p:nvPr/>
        </p:nvSpPr>
        <p:spPr>
          <a:xfrm>
            <a:off x="6862199" y="2045200"/>
            <a:ext cx="1746600" cy="57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it" sz="5600">
                <a:solidFill>
                  <a:srgbClr val="739085"/>
                </a:solidFill>
                <a:latin typeface="Poppins"/>
                <a:ea typeface="Poppins"/>
                <a:cs typeface="Poppins"/>
                <a:sym typeface="Poppins"/>
              </a:rPr>
              <a:t>970</a:t>
            </a:r>
            <a:endParaRPr b="1" sz="5600">
              <a:solidFill>
                <a:srgbClr val="739085"/>
              </a:solidFill>
              <a:latin typeface="Poppins"/>
              <a:ea typeface="Poppins"/>
              <a:cs typeface="Poppins"/>
              <a:sym typeface="Poppins"/>
            </a:endParaRPr>
          </a:p>
        </p:txBody>
      </p:sp>
      <p:sp>
        <p:nvSpPr>
          <p:cNvPr id="169" name="Google Shape;169;p25"/>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p:nvPr/>
        </p:nvSpPr>
        <p:spPr>
          <a:xfrm>
            <a:off x="3101700" y="799250"/>
            <a:ext cx="683400" cy="2218800"/>
          </a:xfrm>
          <a:prstGeom prst="roundRect">
            <a:avLst>
              <a:gd fmla="val 29192" name="adj"/>
            </a:avLst>
          </a:prstGeom>
          <a:solidFill>
            <a:srgbClr val="739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p:nvPr/>
        </p:nvSpPr>
        <p:spPr>
          <a:xfrm>
            <a:off x="4579675" y="463500"/>
            <a:ext cx="4095600" cy="4332300"/>
          </a:xfrm>
          <a:prstGeom prst="rect">
            <a:avLst/>
          </a:prstGeom>
          <a:solidFill>
            <a:srgbClr val="1F3A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26"/>
          <p:cNvPicPr preferRelativeResize="0"/>
          <p:nvPr/>
        </p:nvPicPr>
        <p:blipFill rotWithShape="1">
          <a:blip r:embed="rId3">
            <a:alphaModFix/>
          </a:blip>
          <a:srcRect b="2856" l="0" r="17559" t="0"/>
          <a:stretch/>
        </p:blipFill>
        <p:spPr>
          <a:xfrm>
            <a:off x="3331825" y="799250"/>
            <a:ext cx="5343452" cy="4196699"/>
          </a:xfrm>
          <a:prstGeom prst="rect">
            <a:avLst/>
          </a:prstGeom>
          <a:noFill/>
          <a:ln>
            <a:noFill/>
          </a:ln>
        </p:spPr>
      </p:pic>
      <p:sp>
        <p:nvSpPr>
          <p:cNvPr id="177" name="Google Shape;177;p26"/>
          <p:cNvSpPr txBox="1"/>
          <p:nvPr/>
        </p:nvSpPr>
        <p:spPr>
          <a:xfrm>
            <a:off x="720000" y="1232400"/>
            <a:ext cx="19056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800">
                <a:solidFill>
                  <a:srgbClr val="1F3A31"/>
                </a:solidFill>
                <a:latin typeface="Poppins"/>
                <a:ea typeface="Poppins"/>
                <a:cs typeface="Poppins"/>
                <a:sym typeface="Poppins"/>
              </a:rPr>
              <a:t>MUSA Scarl</a:t>
            </a:r>
            <a:endParaRPr b="1" sz="1800">
              <a:solidFill>
                <a:srgbClr val="1F3A31"/>
              </a:solidFill>
              <a:latin typeface="Poppins"/>
              <a:ea typeface="Poppins"/>
              <a:cs typeface="Poppins"/>
              <a:sym typeface="Poppins"/>
            </a:endParaRPr>
          </a:p>
        </p:txBody>
      </p:sp>
      <p:sp>
        <p:nvSpPr>
          <p:cNvPr id="178" name="Google Shape;178;p26"/>
          <p:cNvSpPr txBox="1"/>
          <p:nvPr/>
        </p:nvSpPr>
        <p:spPr>
          <a:xfrm>
            <a:off x="720000" y="1910750"/>
            <a:ext cx="1905600" cy="2530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dk1"/>
                </a:solidFill>
                <a:highlight>
                  <a:srgbClr val="FFFFFF"/>
                </a:highlight>
                <a:latin typeface="Poppins Light"/>
                <a:ea typeface="Poppins Light"/>
                <a:cs typeface="Poppins Light"/>
                <a:sym typeface="Poppins Light"/>
              </a:rPr>
              <a:t>È una società consortile a responsabilità limitata, senza fini di lucro. La società opera per promuovere e rafforzare la collaborazione, anche grazie all’interazione e alle sinergie tra i Soci, tra il sistema della ricerca, il sistema produttivo e le istituzioni territoriali nella Regione Lombardia, con l’obiettivo di valorizzare i risultati della ricerca, agevolare il trasferimento tecnologico e accelerare la trasformazione digitale dei processi produttivi delle imprese, in un’ottica di sostenibilità economica e ambientale e di impatto sociale sul territorio.</a:t>
            </a:r>
            <a:endParaRPr sz="800">
              <a:solidFill>
                <a:schemeClr val="dk1"/>
              </a:solidFill>
              <a:highlight>
                <a:srgbClr val="FFFFFF"/>
              </a:highlight>
              <a:latin typeface="Poppins Light"/>
              <a:ea typeface="Poppins Light"/>
              <a:cs typeface="Poppins Light"/>
              <a:sym typeface="Poppins Light"/>
            </a:endParaRPr>
          </a:p>
          <a:p>
            <a:pPr indent="0" lvl="0" marL="0" rtl="0" algn="l">
              <a:lnSpc>
                <a:spcPct val="115000"/>
              </a:lnSpc>
              <a:spcBef>
                <a:spcPts val="0"/>
              </a:spcBef>
              <a:spcAft>
                <a:spcPts val="0"/>
              </a:spcAft>
              <a:buNone/>
            </a:pPr>
            <a:r>
              <a:t/>
            </a:r>
            <a:endParaRPr sz="800">
              <a:solidFill>
                <a:schemeClr val="dk1"/>
              </a:solidFill>
              <a:highlight>
                <a:srgbClr val="FFFFFF"/>
              </a:highlight>
              <a:latin typeface="Poppins Light"/>
              <a:ea typeface="Poppins Light"/>
              <a:cs typeface="Poppins Light"/>
              <a:sym typeface="Poppins Light"/>
            </a:endParaRPr>
          </a:p>
        </p:txBody>
      </p:sp>
      <p:sp>
        <p:nvSpPr>
          <p:cNvPr id="179" name="Google Shape;179;p26"/>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31"/>
        </a:solidFill>
      </p:bgPr>
    </p:bg>
    <p:spTree>
      <p:nvGrpSpPr>
        <p:cNvPr id="183" name="Shape 183"/>
        <p:cNvGrpSpPr/>
        <p:nvPr/>
      </p:nvGrpSpPr>
      <p:grpSpPr>
        <a:xfrm>
          <a:off x="0" y="0"/>
          <a:ext cx="0" cy="0"/>
          <a:chOff x="0" y="0"/>
          <a:chExt cx="0" cy="0"/>
        </a:xfrm>
      </p:grpSpPr>
      <p:pic>
        <p:nvPicPr>
          <p:cNvPr id="184" name="Google Shape;184;p27"/>
          <p:cNvPicPr preferRelativeResize="0"/>
          <p:nvPr/>
        </p:nvPicPr>
        <p:blipFill rotWithShape="1">
          <a:blip r:embed="rId3">
            <a:alphaModFix/>
          </a:blip>
          <a:srcRect b="15837" l="0" r="0" t="6147"/>
          <a:stretch/>
        </p:blipFill>
        <p:spPr>
          <a:xfrm>
            <a:off x="8675" y="473275"/>
            <a:ext cx="8697948" cy="4522675"/>
          </a:xfrm>
          <a:prstGeom prst="rect">
            <a:avLst/>
          </a:prstGeom>
          <a:noFill/>
          <a:ln>
            <a:noFill/>
          </a:ln>
        </p:spPr>
      </p:pic>
      <p:sp>
        <p:nvSpPr>
          <p:cNvPr id="185" name="Google Shape;185;p27"/>
          <p:cNvSpPr/>
          <p:nvPr/>
        </p:nvSpPr>
        <p:spPr>
          <a:xfrm>
            <a:off x="-30300" y="468400"/>
            <a:ext cx="8736900" cy="4532400"/>
          </a:xfrm>
          <a:prstGeom prst="rect">
            <a:avLst/>
          </a:prstGeom>
          <a:solidFill>
            <a:srgbClr val="000000">
              <a:alpha val="2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7"/>
          <p:cNvSpPr/>
          <p:nvPr/>
        </p:nvSpPr>
        <p:spPr>
          <a:xfrm>
            <a:off x="1545818" y="2313900"/>
            <a:ext cx="1919400" cy="474600"/>
          </a:xfrm>
          <a:prstGeom prst="roundRect">
            <a:avLst>
              <a:gd fmla="val 50000" name="adj"/>
            </a:avLst>
          </a:prstGeom>
          <a:solidFill>
            <a:schemeClr val="lt1"/>
          </a:solidFill>
          <a:ln>
            <a:noFill/>
          </a:ln>
          <a:effectLst>
            <a:outerShdw blurRad="32861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7"/>
          <p:cNvSpPr txBox="1"/>
          <p:nvPr/>
        </p:nvSpPr>
        <p:spPr>
          <a:xfrm>
            <a:off x="720000" y="473276"/>
            <a:ext cx="7700400" cy="1241100"/>
          </a:xfrm>
          <a:prstGeom prst="rect">
            <a:avLst/>
          </a:prstGeom>
          <a:no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it" sz="2400">
                <a:solidFill>
                  <a:schemeClr val="lt1"/>
                </a:solidFill>
                <a:latin typeface="Poppins"/>
                <a:ea typeface="Poppins"/>
                <a:cs typeface="Poppins"/>
                <a:sym typeface="Poppins"/>
              </a:rPr>
              <a:t>Coordinamento scientifico</a:t>
            </a:r>
            <a:endParaRPr b="1" sz="2400">
              <a:solidFill>
                <a:schemeClr val="lt1"/>
              </a:solidFill>
              <a:latin typeface="Poppins"/>
              <a:ea typeface="Poppins"/>
              <a:cs typeface="Poppins"/>
              <a:sym typeface="Poppins"/>
            </a:endParaRPr>
          </a:p>
        </p:txBody>
      </p:sp>
      <p:sp>
        <p:nvSpPr>
          <p:cNvPr id="188" name="Google Shape;188;p27"/>
          <p:cNvSpPr txBox="1"/>
          <p:nvPr/>
        </p:nvSpPr>
        <p:spPr>
          <a:xfrm>
            <a:off x="1836518" y="2400413"/>
            <a:ext cx="13380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Massimo Labra</a:t>
            </a:r>
            <a:endParaRPr b="1" sz="1200">
              <a:solidFill>
                <a:schemeClr val="dk1"/>
              </a:solidFill>
              <a:latin typeface="Poppins"/>
              <a:ea typeface="Poppins"/>
              <a:cs typeface="Poppins"/>
              <a:sym typeface="Poppins"/>
            </a:endParaRPr>
          </a:p>
        </p:txBody>
      </p:sp>
      <p:sp>
        <p:nvSpPr>
          <p:cNvPr id="189" name="Google Shape;189;p27"/>
          <p:cNvSpPr txBox="1"/>
          <p:nvPr/>
        </p:nvSpPr>
        <p:spPr>
          <a:xfrm>
            <a:off x="1836518" y="2579003"/>
            <a:ext cx="13380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Università Milano-Bicocca</a:t>
            </a:r>
            <a:endParaRPr sz="600">
              <a:solidFill>
                <a:schemeClr val="dk1"/>
              </a:solidFill>
              <a:latin typeface="Poppins Light"/>
              <a:ea typeface="Poppins Light"/>
              <a:cs typeface="Poppins Light"/>
              <a:sym typeface="Poppins Light"/>
            </a:endParaRPr>
          </a:p>
        </p:txBody>
      </p:sp>
      <p:sp>
        <p:nvSpPr>
          <p:cNvPr id="190" name="Google Shape;190;p27"/>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t>‹#›</a:t>
            </a:fld>
            <a:endParaRPr/>
          </a:p>
        </p:txBody>
      </p:sp>
      <p:sp>
        <p:nvSpPr>
          <p:cNvPr id="191" name="Google Shape;191;p27"/>
          <p:cNvSpPr/>
          <p:nvPr/>
        </p:nvSpPr>
        <p:spPr>
          <a:xfrm>
            <a:off x="3585418" y="2313900"/>
            <a:ext cx="3924900" cy="474600"/>
          </a:xfrm>
          <a:prstGeom prst="roundRect">
            <a:avLst>
              <a:gd fmla="val 50000" name="adj"/>
            </a:avLst>
          </a:prstGeom>
          <a:solidFill>
            <a:schemeClr val="lt1"/>
          </a:solidFill>
          <a:ln>
            <a:noFill/>
          </a:ln>
          <a:effectLst>
            <a:outerShdw blurRad="32861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7"/>
          <p:cNvSpPr txBox="1"/>
          <p:nvPr/>
        </p:nvSpPr>
        <p:spPr>
          <a:xfrm>
            <a:off x="3876118" y="2400400"/>
            <a:ext cx="15228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Ernesto Damiani</a:t>
            </a:r>
            <a:endParaRPr b="1" sz="1200">
              <a:solidFill>
                <a:schemeClr val="dk1"/>
              </a:solidFill>
              <a:latin typeface="Poppins"/>
              <a:ea typeface="Poppins"/>
              <a:cs typeface="Poppins"/>
              <a:sym typeface="Poppins"/>
            </a:endParaRPr>
          </a:p>
        </p:txBody>
      </p:sp>
      <p:sp>
        <p:nvSpPr>
          <p:cNvPr id="193" name="Google Shape;193;p27"/>
          <p:cNvSpPr txBox="1"/>
          <p:nvPr/>
        </p:nvSpPr>
        <p:spPr>
          <a:xfrm>
            <a:off x="3876118" y="2579000"/>
            <a:ext cx="15228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Università degli Studi di Milano</a:t>
            </a:r>
            <a:endParaRPr sz="600">
              <a:solidFill>
                <a:schemeClr val="dk1"/>
              </a:solidFill>
              <a:latin typeface="Poppins Light"/>
              <a:ea typeface="Poppins Light"/>
              <a:cs typeface="Poppins Light"/>
              <a:sym typeface="Poppins Light"/>
            </a:endParaRPr>
          </a:p>
        </p:txBody>
      </p:sp>
      <p:sp>
        <p:nvSpPr>
          <p:cNvPr id="194" name="Google Shape;194;p27"/>
          <p:cNvSpPr txBox="1"/>
          <p:nvPr/>
        </p:nvSpPr>
        <p:spPr>
          <a:xfrm>
            <a:off x="5657318" y="2400400"/>
            <a:ext cx="15228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Gian Vincenzo Zuccotti</a:t>
            </a:r>
            <a:endParaRPr b="1" sz="1200">
              <a:solidFill>
                <a:schemeClr val="dk1"/>
              </a:solidFill>
              <a:latin typeface="Poppins"/>
              <a:ea typeface="Poppins"/>
              <a:cs typeface="Poppins"/>
              <a:sym typeface="Poppins"/>
            </a:endParaRPr>
          </a:p>
        </p:txBody>
      </p:sp>
      <p:sp>
        <p:nvSpPr>
          <p:cNvPr id="195" name="Google Shape;195;p27"/>
          <p:cNvSpPr txBox="1"/>
          <p:nvPr/>
        </p:nvSpPr>
        <p:spPr>
          <a:xfrm>
            <a:off x="5657318" y="2579000"/>
            <a:ext cx="15228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Università degli Studi di Milano</a:t>
            </a:r>
            <a:endParaRPr sz="600">
              <a:solidFill>
                <a:schemeClr val="dk1"/>
              </a:solidFill>
              <a:latin typeface="Poppins Light"/>
              <a:ea typeface="Poppins Light"/>
              <a:cs typeface="Poppins Light"/>
              <a:sym typeface="Poppins Light"/>
            </a:endParaRPr>
          </a:p>
        </p:txBody>
      </p:sp>
      <p:sp>
        <p:nvSpPr>
          <p:cNvPr id="196" name="Google Shape;196;p27"/>
          <p:cNvSpPr/>
          <p:nvPr/>
        </p:nvSpPr>
        <p:spPr>
          <a:xfrm>
            <a:off x="1545818" y="3149013"/>
            <a:ext cx="1919400" cy="474600"/>
          </a:xfrm>
          <a:prstGeom prst="roundRect">
            <a:avLst>
              <a:gd fmla="val 50000" name="adj"/>
            </a:avLst>
          </a:prstGeom>
          <a:solidFill>
            <a:schemeClr val="lt1"/>
          </a:solidFill>
          <a:ln>
            <a:noFill/>
          </a:ln>
          <a:effectLst>
            <a:outerShdw blurRad="32861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7"/>
          <p:cNvSpPr txBox="1"/>
          <p:nvPr/>
        </p:nvSpPr>
        <p:spPr>
          <a:xfrm>
            <a:off x="1836518" y="3235525"/>
            <a:ext cx="13380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Andrea Sianesi</a:t>
            </a:r>
            <a:endParaRPr b="1" sz="1200">
              <a:solidFill>
                <a:schemeClr val="dk1"/>
              </a:solidFill>
              <a:latin typeface="Poppins"/>
              <a:ea typeface="Poppins"/>
              <a:cs typeface="Poppins"/>
              <a:sym typeface="Poppins"/>
            </a:endParaRPr>
          </a:p>
        </p:txBody>
      </p:sp>
      <p:sp>
        <p:nvSpPr>
          <p:cNvPr id="198" name="Google Shape;198;p27"/>
          <p:cNvSpPr txBox="1"/>
          <p:nvPr/>
        </p:nvSpPr>
        <p:spPr>
          <a:xfrm>
            <a:off x="1836518" y="3414115"/>
            <a:ext cx="13380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Politecnico di Milano</a:t>
            </a:r>
            <a:endParaRPr sz="600">
              <a:solidFill>
                <a:schemeClr val="dk1"/>
              </a:solidFill>
              <a:latin typeface="Poppins Light"/>
              <a:ea typeface="Poppins Light"/>
              <a:cs typeface="Poppins Light"/>
              <a:sym typeface="Poppins Light"/>
            </a:endParaRPr>
          </a:p>
        </p:txBody>
      </p:sp>
      <p:sp>
        <p:nvSpPr>
          <p:cNvPr id="199" name="Google Shape;199;p27"/>
          <p:cNvSpPr/>
          <p:nvPr/>
        </p:nvSpPr>
        <p:spPr>
          <a:xfrm>
            <a:off x="3585418" y="3149013"/>
            <a:ext cx="1919400" cy="474600"/>
          </a:xfrm>
          <a:prstGeom prst="roundRect">
            <a:avLst>
              <a:gd fmla="val 50000" name="adj"/>
            </a:avLst>
          </a:prstGeom>
          <a:solidFill>
            <a:schemeClr val="lt1"/>
          </a:solidFill>
          <a:ln>
            <a:noFill/>
          </a:ln>
          <a:effectLst>
            <a:outerShdw blurRad="32861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7"/>
          <p:cNvSpPr txBox="1"/>
          <p:nvPr/>
        </p:nvSpPr>
        <p:spPr>
          <a:xfrm>
            <a:off x="3876118" y="3235525"/>
            <a:ext cx="13380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Andrea Beltratti</a:t>
            </a:r>
            <a:endParaRPr b="1" sz="1200">
              <a:solidFill>
                <a:schemeClr val="dk1"/>
              </a:solidFill>
              <a:latin typeface="Poppins"/>
              <a:ea typeface="Poppins"/>
              <a:cs typeface="Poppins"/>
              <a:sym typeface="Poppins"/>
            </a:endParaRPr>
          </a:p>
        </p:txBody>
      </p:sp>
      <p:sp>
        <p:nvSpPr>
          <p:cNvPr id="201" name="Google Shape;201;p27"/>
          <p:cNvSpPr txBox="1"/>
          <p:nvPr/>
        </p:nvSpPr>
        <p:spPr>
          <a:xfrm>
            <a:off x="3876118" y="3414115"/>
            <a:ext cx="13380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Università Bocconi</a:t>
            </a:r>
            <a:endParaRPr sz="600">
              <a:solidFill>
                <a:schemeClr val="dk1"/>
              </a:solidFill>
              <a:latin typeface="Poppins Light"/>
              <a:ea typeface="Poppins Light"/>
              <a:cs typeface="Poppins Light"/>
              <a:sym typeface="Poppins Light"/>
            </a:endParaRPr>
          </a:p>
        </p:txBody>
      </p:sp>
      <p:sp>
        <p:nvSpPr>
          <p:cNvPr id="202" name="Google Shape;202;p27"/>
          <p:cNvSpPr/>
          <p:nvPr/>
        </p:nvSpPr>
        <p:spPr>
          <a:xfrm>
            <a:off x="5625018" y="3149013"/>
            <a:ext cx="1919400" cy="474600"/>
          </a:xfrm>
          <a:prstGeom prst="roundRect">
            <a:avLst>
              <a:gd fmla="val 50000" name="adj"/>
            </a:avLst>
          </a:prstGeom>
          <a:solidFill>
            <a:schemeClr val="lt1"/>
          </a:solidFill>
          <a:ln>
            <a:noFill/>
          </a:ln>
          <a:effectLst>
            <a:outerShdw blurRad="32861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7"/>
          <p:cNvSpPr txBox="1"/>
          <p:nvPr/>
        </p:nvSpPr>
        <p:spPr>
          <a:xfrm>
            <a:off x="5915718" y="3235525"/>
            <a:ext cx="13380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Alessandro Brun</a:t>
            </a:r>
            <a:endParaRPr b="1" sz="1200">
              <a:solidFill>
                <a:schemeClr val="dk1"/>
              </a:solidFill>
              <a:latin typeface="Poppins"/>
              <a:ea typeface="Poppins"/>
              <a:cs typeface="Poppins"/>
              <a:sym typeface="Poppins"/>
            </a:endParaRPr>
          </a:p>
        </p:txBody>
      </p:sp>
      <p:sp>
        <p:nvSpPr>
          <p:cNvPr id="204" name="Google Shape;204;p27"/>
          <p:cNvSpPr txBox="1"/>
          <p:nvPr/>
        </p:nvSpPr>
        <p:spPr>
          <a:xfrm>
            <a:off x="5915718" y="3414115"/>
            <a:ext cx="13380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Politecnico di Milano</a:t>
            </a:r>
            <a:endParaRPr sz="600">
              <a:solidFill>
                <a:schemeClr val="dk1"/>
              </a:solidFill>
              <a:latin typeface="Poppins Light"/>
              <a:ea typeface="Poppins Light"/>
              <a:cs typeface="Poppins Light"/>
              <a:sym typeface="Poppins Light"/>
            </a:endParaRPr>
          </a:p>
        </p:txBody>
      </p:sp>
      <p:sp>
        <p:nvSpPr>
          <p:cNvPr id="205" name="Google Shape;205;p27"/>
          <p:cNvSpPr/>
          <p:nvPr/>
        </p:nvSpPr>
        <p:spPr>
          <a:xfrm>
            <a:off x="1545818" y="3954913"/>
            <a:ext cx="5998500" cy="474600"/>
          </a:xfrm>
          <a:prstGeom prst="roundRect">
            <a:avLst>
              <a:gd fmla="val 50000" name="adj"/>
            </a:avLst>
          </a:prstGeom>
          <a:solidFill>
            <a:schemeClr val="lt1"/>
          </a:solidFill>
          <a:ln>
            <a:noFill/>
          </a:ln>
          <a:effectLst>
            <a:outerShdw blurRad="32861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7"/>
          <p:cNvSpPr txBox="1"/>
          <p:nvPr/>
        </p:nvSpPr>
        <p:spPr>
          <a:xfrm>
            <a:off x="4688695" y="4041438"/>
            <a:ext cx="12192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Marilisa D'Amico</a:t>
            </a:r>
            <a:endParaRPr b="1" sz="1200">
              <a:solidFill>
                <a:schemeClr val="dk1"/>
              </a:solidFill>
              <a:latin typeface="Poppins"/>
              <a:ea typeface="Poppins"/>
              <a:cs typeface="Poppins"/>
              <a:sym typeface="Poppins"/>
            </a:endParaRPr>
          </a:p>
        </p:txBody>
      </p:sp>
      <p:sp>
        <p:nvSpPr>
          <p:cNvPr id="207" name="Google Shape;207;p27"/>
          <p:cNvSpPr txBox="1"/>
          <p:nvPr/>
        </p:nvSpPr>
        <p:spPr>
          <a:xfrm>
            <a:off x="4481818" y="4220038"/>
            <a:ext cx="16329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Università degli Studi di Milano</a:t>
            </a:r>
            <a:endParaRPr sz="600">
              <a:solidFill>
                <a:schemeClr val="dk1"/>
              </a:solidFill>
              <a:latin typeface="Poppins Light"/>
              <a:ea typeface="Poppins Light"/>
              <a:cs typeface="Poppins Light"/>
              <a:sym typeface="Poppins Light"/>
            </a:endParaRPr>
          </a:p>
        </p:txBody>
      </p:sp>
      <p:sp>
        <p:nvSpPr>
          <p:cNvPr id="208" name="Google Shape;208;p27"/>
          <p:cNvSpPr txBox="1"/>
          <p:nvPr/>
        </p:nvSpPr>
        <p:spPr>
          <a:xfrm>
            <a:off x="6114784" y="4041438"/>
            <a:ext cx="12192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Matteo Turri</a:t>
            </a:r>
            <a:endParaRPr b="1" sz="1200">
              <a:solidFill>
                <a:schemeClr val="dk1"/>
              </a:solidFill>
              <a:latin typeface="Poppins"/>
              <a:ea typeface="Poppins"/>
              <a:cs typeface="Poppins"/>
              <a:sym typeface="Poppins"/>
            </a:endParaRPr>
          </a:p>
        </p:txBody>
      </p:sp>
      <p:sp>
        <p:nvSpPr>
          <p:cNvPr id="209" name="Google Shape;209;p27"/>
          <p:cNvSpPr txBox="1"/>
          <p:nvPr/>
        </p:nvSpPr>
        <p:spPr>
          <a:xfrm>
            <a:off x="6114784" y="4220038"/>
            <a:ext cx="12192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Università degli Studi di Milano</a:t>
            </a:r>
            <a:endParaRPr sz="600">
              <a:solidFill>
                <a:schemeClr val="dk1"/>
              </a:solidFill>
              <a:latin typeface="Poppins Light"/>
              <a:ea typeface="Poppins Light"/>
              <a:cs typeface="Poppins Light"/>
              <a:sym typeface="Poppins Light"/>
            </a:endParaRPr>
          </a:p>
        </p:txBody>
      </p:sp>
      <p:sp>
        <p:nvSpPr>
          <p:cNvPr id="210" name="Google Shape;210;p27"/>
          <p:cNvSpPr txBox="1"/>
          <p:nvPr/>
        </p:nvSpPr>
        <p:spPr>
          <a:xfrm>
            <a:off x="1836518" y="4041438"/>
            <a:ext cx="12192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Elisabetta Biffi</a:t>
            </a:r>
            <a:endParaRPr b="1" sz="1200">
              <a:solidFill>
                <a:schemeClr val="dk1"/>
              </a:solidFill>
              <a:latin typeface="Poppins"/>
              <a:ea typeface="Poppins"/>
              <a:cs typeface="Poppins"/>
              <a:sym typeface="Poppins"/>
            </a:endParaRPr>
          </a:p>
        </p:txBody>
      </p:sp>
      <p:sp>
        <p:nvSpPr>
          <p:cNvPr id="211" name="Google Shape;211;p27"/>
          <p:cNvSpPr txBox="1"/>
          <p:nvPr/>
        </p:nvSpPr>
        <p:spPr>
          <a:xfrm>
            <a:off x="1717718" y="4220038"/>
            <a:ext cx="14568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Università Milano-Bicocca</a:t>
            </a:r>
            <a:endParaRPr sz="600">
              <a:solidFill>
                <a:schemeClr val="dk1"/>
              </a:solidFill>
              <a:latin typeface="Poppins Light"/>
              <a:ea typeface="Poppins Light"/>
              <a:cs typeface="Poppins Light"/>
              <a:sym typeface="Poppins Light"/>
            </a:endParaRPr>
          </a:p>
        </p:txBody>
      </p:sp>
      <p:sp>
        <p:nvSpPr>
          <p:cNvPr id="212" name="Google Shape;212;p27"/>
          <p:cNvSpPr txBox="1"/>
          <p:nvPr/>
        </p:nvSpPr>
        <p:spPr>
          <a:xfrm>
            <a:off x="3262607" y="4041438"/>
            <a:ext cx="12192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dk1"/>
                </a:solidFill>
                <a:latin typeface="Open Sans"/>
                <a:ea typeface="Open Sans"/>
                <a:cs typeface="Open Sans"/>
                <a:sym typeface="Open Sans"/>
              </a:rPr>
              <a:t>Monica Guerra</a:t>
            </a:r>
            <a:endParaRPr b="1" sz="1200">
              <a:solidFill>
                <a:schemeClr val="dk1"/>
              </a:solidFill>
              <a:latin typeface="Poppins"/>
              <a:ea typeface="Poppins"/>
              <a:cs typeface="Poppins"/>
              <a:sym typeface="Poppins"/>
            </a:endParaRPr>
          </a:p>
        </p:txBody>
      </p:sp>
      <p:sp>
        <p:nvSpPr>
          <p:cNvPr id="213" name="Google Shape;213;p27"/>
          <p:cNvSpPr txBox="1"/>
          <p:nvPr/>
        </p:nvSpPr>
        <p:spPr>
          <a:xfrm>
            <a:off x="3203205" y="4220038"/>
            <a:ext cx="1338000" cy="92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600">
                <a:solidFill>
                  <a:schemeClr val="dk1"/>
                </a:solidFill>
                <a:latin typeface="Poppins Light"/>
                <a:ea typeface="Poppins Light"/>
                <a:cs typeface="Poppins Light"/>
                <a:sym typeface="Poppins Light"/>
              </a:rPr>
              <a:t>Università</a:t>
            </a:r>
            <a:r>
              <a:rPr lang="it" sz="600">
                <a:solidFill>
                  <a:schemeClr val="dk1"/>
                </a:solidFill>
                <a:latin typeface="Poppins Light"/>
                <a:ea typeface="Poppins Light"/>
                <a:cs typeface="Poppins Light"/>
                <a:sym typeface="Poppins Light"/>
              </a:rPr>
              <a:t> </a:t>
            </a:r>
            <a:r>
              <a:rPr lang="it" sz="600">
                <a:solidFill>
                  <a:schemeClr val="dk1"/>
                </a:solidFill>
                <a:latin typeface="Poppins Light"/>
                <a:ea typeface="Poppins Light"/>
                <a:cs typeface="Poppins Light"/>
                <a:sym typeface="Poppins Light"/>
              </a:rPr>
              <a:t>Milano-Bicocca</a:t>
            </a:r>
            <a:endParaRPr sz="600">
              <a:solidFill>
                <a:schemeClr val="dk1"/>
              </a:solidFill>
              <a:latin typeface="Poppins Light"/>
              <a:ea typeface="Poppins Light"/>
              <a:cs typeface="Poppins Light"/>
              <a:sym typeface="Poppins Light"/>
            </a:endParaRPr>
          </a:p>
        </p:txBody>
      </p:sp>
      <p:sp>
        <p:nvSpPr>
          <p:cNvPr id="214" name="Google Shape;214;p27"/>
          <p:cNvSpPr txBox="1"/>
          <p:nvPr/>
        </p:nvSpPr>
        <p:spPr>
          <a:xfrm>
            <a:off x="1836518" y="2050750"/>
            <a:ext cx="1338000" cy="252300"/>
          </a:xfrm>
          <a:prstGeom prst="rect">
            <a:avLst/>
          </a:prstGeom>
          <a:noFill/>
          <a:ln>
            <a:noFill/>
          </a:ln>
          <a:effectLst>
            <a:outerShdw blurRad="57150" rotWithShape="0" algn="bl" dir="5400000" dist="19050">
              <a:srgbClr val="000000">
                <a:alpha val="6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URBAN</a:t>
            </a:r>
            <a:r>
              <a:rPr lang="it" sz="800">
                <a:solidFill>
                  <a:schemeClr val="lt1"/>
                </a:solidFill>
                <a:latin typeface="Open Sans"/>
                <a:ea typeface="Open Sans"/>
                <a:cs typeface="Open Sans"/>
                <a:sym typeface="Open Sans"/>
              </a:rPr>
              <a:t> - SPOKE 1</a:t>
            </a:r>
            <a:endParaRPr sz="800">
              <a:solidFill>
                <a:schemeClr val="lt1"/>
              </a:solidFill>
              <a:latin typeface="Poppins"/>
              <a:ea typeface="Poppins"/>
              <a:cs typeface="Poppins"/>
              <a:sym typeface="Poppins"/>
            </a:endParaRPr>
          </a:p>
        </p:txBody>
      </p:sp>
      <p:sp>
        <p:nvSpPr>
          <p:cNvPr id="215" name="Google Shape;215;p27"/>
          <p:cNvSpPr txBox="1"/>
          <p:nvPr/>
        </p:nvSpPr>
        <p:spPr>
          <a:xfrm>
            <a:off x="4878868" y="2050750"/>
            <a:ext cx="1338000" cy="252300"/>
          </a:xfrm>
          <a:prstGeom prst="rect">
            <a:avLst/>
          </a:prstGeom>
          <a:noFill/>
          <a:ln>
            <a:noFill/>
          </a:ln>
          <a:effectLst>
            <a:outerShdw blurRad="57150" rotWithShape="0" algn="bl" dir="5400000" dist="19050">
              <a:srgbClr val="000000">
                <a:alpha val="6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DATA</a:t>
            </a:r>
            <a:r>
              <a:rPr lang="it" sz="800">
                <a:solidFill>
                  <a:schemeClr val="lt1"/>
                </a:solidFill>
                <a:latin typeface="Open Sans"/>
                <a:ea typeface="Open Sans"/>
                <a:cs typeface="Open Sans"/>
                <a:sym typeface="Open Sans"/>
              </a:rPr>
              <a:t> - SPOKE 2</a:t>
            </a:r>
            <a:endParaRPr sz="800">
              <a:solidFill>
                <a:schemeClr val="lt1"/>
              </a:solidFill>
              <a:latin typeface="Poppins"/>
              <a:ea typeface="Poppins"/>
              <a:cs typeface="Poppins"/>
              <a:sym typeface="Poppins"/>
            </a:endParaRPr>
          </a:p>
        </p:txBody>
      </p:sp>
      <p:sp>
        <p:nvSpPr>
          <p:cNvPr id="216" name="Google Shape;216;p27"/>
          <p:cNvSpPr txBox="1"/>
          <p:nvPr/>
        </p:nvSpPr>
        <p:spPr>
          <a:xfrm>
            <a:off x="3876118" y="2885862"/>
            <a:ext cx="1338000" cy="252300"/>
          </a:xfrm>
          <a:prstGeom prst="rect">
            <a:avLst/>
          </a:prstGeom>
          <a:noFill/>
          <a:ln>
            <a:noFill/>
          </a:ln>
          <a:effectLst>
            <a:outerShdw blurRad="57150" rotWithShape="0" algn="bl" dir="5400000" dist="19050">
              <a:srgbClr val="000000">
                <a:alpha val="6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FINANCE</a:t>
            </a:r>
            <a:r>
              <a:rPr lang="it" sz="800">
                <a:solidFill>
                  <a:schemeClr val="lt1"/>
                </a:solidFill>
                <a:latin typeface="Open Sans"/>
                <a:ea typeface="Open Sans"/>
                <a:cs typeface="Open Sans"/>
                <a:sym typeface="Open Sans"/>
              </a:rPr>
              <a:t> - SPOKE 4</a:t>
            </a:r>
            <a:endParaRPr sz="800">
              <a:solidFill>
                <a:schemeClr val="lt1"/>
              </a:solidFill>
              <a:latin typeface="Poppins"/>
              <a:ea typeface="Poppins"/>
              <a:cs typeface="Poppins"/>
              <a:sym typeface="Poppins"/>
            </a:endParaRPr>
          </a:p>
        </p:txBody>
      </p:sp>
      <p:sp>
        <p:nvSpPr>
          <p:cNvPr id="217" name="Google Shape;217;p27"/>
          <p:cNvSpPr txBox="1"/>
          <p:nvPr/>
        </p:nvSpPr>
        <p:spPr>
          <a:xfrm>
            <a:off x="5915718" y="2885862"/>
            <a:ext cx="1338000" cy="252300"/>
          </a:xfrm>
          <a:prstGeom prst="rect">
            <a:avLst/>
          </a:prstGeom>
          <a:noFill/>
          <a:ln>
            <a:noFill/>
          </a:ln>
          <a:effectLst>
            <a:outerShdw blurRad="57150" rotWithShape="0" algn="bl" dir="5400000" dist="19050">
              <a:srgbClr val="000000">
                <a:alpha val="6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DESIGN</a:t>
            </a:r>
            <a:r>
              <a:rPr b="1" lang="it" sz="800">
                <a:solidFill>
                  <a:schemeClr val="lt1"/>
                </a:solidFill>
                <a:latin typeface="Open Sans"/>
                <a:ea typeface="Open Sans"/>
                <a:cs typeface="Open Sans"/>
                <a:sym typeface="Open Sans"/>
              </a:rPr>
              <a:t> </a:t>
            </a:r>
            <a:r>
              <a:rPr lang="it" sz="800">
                <a:solidFill>
                  <a:schemeClr val="lt1"/>
                </a:solidFill>
                <a:latin typeface="Open Sans"/>
                <a:ea typeface="Open Sans"/>
                <a:cs typeface="Open Sans"/>
                <a:sym typeface="Open Sans"/>
              </a:rPr>
              <a:t>- SPOKE 5</a:t>
            </a:r>
            <a:endParaRPr sz="800">
              <a:solidFill>
                <a:schemeClr val="lt1"/>
              </a:solidFill>
              <a:latin typeface="Poppins"/>
              <a:ea typeface="Poppins"/>
              <a:cs typeface="Poppins"/>
              <a:sym typeface="Poppins"/>
            </a:endParaRPr>
          </a:p>
        </p:txBody>
      </p:sp>
      <p:sp>
        <p:nvSpPr>
          <p:cNvPr id="218" name="Google Shape;218;p27"/>
          <p:cNvSpPr txBox="1"/>
          <p:nvPr/>
        </p:nvSpPr>
        <p:spPr>
          <a:xfrm>
            <a:off x="1836518" y="2885862"/>
            <a:ext cx="1338000" cy="252300"/>
          </a:xfrm>
          <a:prstGeom prst="rect">
            <a:avLst/>
          </a:prstGeom>
          <a:noFill/>
          <a:ln>
            <a:noFill/>
          </a:ln>
          <a:effectLst>
            <a:outerShdw blurRad="57150" rotWithShape="0" algn="bl" dir="5400000" dist="19050">
              <a:srgbClr val="000000">
                <a:alpha val="6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TECH</a:t>
            </a:r>
            <a:r>
              <a:rPr lang="it" sz="800">
                <a:solidFill>
                  <a:schemeClr val="lt1"/>
                </a:solidFill>
                <a:latin typeface="Open Sans"/>
                <a:ea typeface="Open Sans"/>
                <a:cs typeface="Open Sans"/>
                <a:sym typeface="Open Sans"/>
              </a:rPr>
              <a:t> - SPOKE 3</a:t>
            </a:r>
            <a:endParaRPr sz="800">
              <a:solidFill>
                <a:schemeClr val="lt1"/>
              </a:solidFill>
              <a:latin typeface="Poppins"/>
              <a:ea typeface="Poppins"/>
              <a:cs typeface="Poppins"/>
              <a:sym typeface="Poppins"/>
            </a:endParaRPr>
          </a:p>
        </p:txBody>
      </p:sp>
      <p:sp>
        <p:nvSpPr>
          <p:cNvPr id="219" name="Google Shape;219;p27"/>
          <p:cNvSpPr txBox="1"/>
          <p:nvPr/>
        </p:nvSpPr>
        <p:spPr>
          <a:xfrm>
            <a:off x="3188968" y="3695487"/>
            <a:ext cx="1338000" cy="252300"/>
          </a:xfrm>
          <a:prstGeom prst="rect">
            <a:avLst/>
          </a:prstGeom>
          <a:noFill/>
          <a:ln>
            <a:noFill/>
          </a:ln>
          <a:effectLst>
            <a:outerShdw blurRad="57150" rotWithShape="0" algn="bl" dir="5400000" dist="19050">
              <a:srgbClr val="000000">
                <a:alpha val="6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SOCIETIES</a:t>
            </a:r>
            <a:r>
              <a:rPr b="1" lang="it" sz="800">
                <a:solidFill>
                  <a:schemeClr val="lt1"/>
                </a:solidFill>
                <a:latin typeface="Open Sans"/>
                <a:ea typeface="Open Sans"/>
                <a:cs typeface="Open Sans"/>
                <a:sym typeface="Open Sans"/>
              </a:rPr>
              <a:t> </a:t>
            </a:r>
            <a:r>
              <a:rPr lang="it" sz="800">
                <a:solidFill>
                  <a:schemeClr val="lt1"/>
                </a:solidFill>
                <a:latin typeface="Open Sans"/>
                <a:ea typeface="Open Sans"/>
                <a:cs typeface="Open Sans"/>
                <a:sym typeface="Open Sans"/>
              </a:rPr>
              <a:t>- SPOKE 6</a:t>
            </a:r>
            <a:endParaRPr sz="800">
              <a:solidFill>
                <a:schemeClr val="lt1"/>
              </a:solidFill>
              <a:latin typeface="Poppins"/>
              <a:ea typeface="Poppins"/>
              <a:cs typeface="Poppins"/>
              <a:sym typeface="Poppins"/>
            </a:endParaRPr>
          </a:p>
        </p:txBody>
      </p:sp>
      <p:sp>
        <p:nvSpPr>
          <p:cNvPr id="220" name="Google Shape;220;p27"/>
          <p:cNvSpPr/>
          <p:nvPr/>
        </p:nvSpPr>
        <p:spPr>
          <a:xfrm>
            <a:off x="-8190475" y="1714500"/>
            <a:ext cx="1919400" cy="806100"/>
          </a:xfrm>
          <a:prstGeom prst="roundRect">
            <a:avLst>
              <a:gd fmla="val 50000" name="adj"/>
            </a:avLst>
          </a:prstGeom>
          <a:solidFill>
            <a:srgbClr val="E8BF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7"/>
          <p:cNvSpPr txBox="1"/>
          <p:nvPr/>
        </p:nvSpPr>
        <p:spPr>
          <a:xfrm>
            <a:off x="-7899775" y="1966762"/>
            <a:ext cx="13380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Massimo Labra</a:t>
            </a:r>
            <a:endParaRPr b="1" sz="1200">
              <a:solidFill>
                <a:schemeClr val="lt1"/>
              </a:solidFill>
              <a:latin typeface="Poppins"/>
              <a:ea typeface="Poppins"/>
              <a:cs typeface="Poppins"/>
              <a:sym typeface="Poppins"/>
            </a:endParaRPr>
          </a:p>
        </p:txBody>
      </p:sp>
      <p:sp>
        <p:nvSpPr>
          <p:cNvPr id="222" name="Google Shape;222;p27"/>
          <p:cNvSpPr txBox="1"/>
          <p:nvPr/>
        </p:nvSpPr>
        <p:spPr>
          <a:xfrm>
            <a:off x="-7899775" y="2145352"/>
            <a:ext cx="13380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Università Milano-Bicocca</a:t>
            </a:r>
            <a:endParaRPr sz="800">
              <a:solidFill>
                <a:schemeClr val="lt1"/>
              </a:solidFill>
              <a:latin typeface="Poppins Light"/>
              <a:ea typeface="Poppins Light"/>
              <a:cs typeface="Poppins Light"/>
              <a:sym typeface="Poppins Light"/>
            </a:endParaRPr>
          </a:p>
        </p:txBody>
      </p:sp>
      <p:sp>
        <p:nvSpPr>
          <p:cNvPr id="223" name="Google Shape;223;p27"/>
          <p:cNvSpPr txBox="1"/>
          <p:nvPr/>
        </p:nvSpPr>
        <p:spPr>
          <a:xfrm>
            <a:off x="-5819150" y="1966750"/>
            <a:ext cx="15228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Ernesto Damiani</a:t>
            </a:r>
            <a:endParaRPr b="1" sz="1200">
              <a:solidFill>
                <a:schemeClr val="lt1"/>
              </a:solidFill>
              <a:latin typeface="Poppins"/>
              <a:ea typeface="Poppins"/>
              <a:cs typeface="Poppins"/>
              <a:sym typeface="Poppins"/>
            </a:endParaRPr>
          </a:p>
        </p:txBody>
      </p:sp>
      <p:sp>
        <p:nvSpPr>
          <p:cNvPr id="224" name="Google Shape;224;p27"/>
          <p:cNvSpPr txBox="1"/>
          <p:nvPr/>
        </p:nvSpPr>
        <p:spPr>
          <a:xfrm>
            <a:off x="-5819150" y="2145350"/>
            <a:ext cx="15228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Università degli Studi di Milano</a:t>
            </a:r>
            <a:endParaRPr sz="800">
              <a:solidFill>
                <a:schemeClr val="lt1"/>
              </a:solidFill>
              <a:latin typeface="Poppins Light"/>
              <a:ea typeface="Poppins Light"/>
              <a:cs typeface="Poppins Light"/>
              <a:sym typeface="Poppins Light"/>
            </a:endParaRPr>
          </a:p>
        </p:txBody>
      </p:sp>
      <p:sp>
        <p:nvSpPr>
          <p:cNvPr id="225" name="Google Shape;225;p27"/>
          <p:cNvSpPr txBox="1"/>
          <p:nvPr/>
        </p:nvSpPr>
        <p:spPr>
          <a:xfrm>
            <a:off x="-4037950" y="1966750"/>
            <a:ext cx="15228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Gian Vincenzo Zuccotti</a:t>
            </a:r>
            <a:endParaRPr b="1" sz="1200">
              <a:solidFill>
                <a:schemeClr val="lt1"/>
              </a:solidFill>
              <a:latin typeface="Poppins"/>
              <a:ea typeface="Poppins"/>
              <a:cs typeface="Poppins"/>
              <a:sym typeface="Poppins"/>
            </a:endParaRPr>
          </a:p>
        </p:txBody>
      </p:sp>
      <p:sp>
        <p:nvSpPr>
          <p:cNvPr id="226" name="Google Shape;226;p27"/>
          <p:cNvSpPr txBox="1"/>
          <p:nvPr/>
        </p:nvSpPr>
        <p:spPr>
          <a:xfrm>
            <a:off x="-4037950" y="2145350"/>
            <a:ext cx="15228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Università degli Studi di Milano</a:t>
            </a:r>
            <a:endParaRPr sz="800">
              <a:solidFill>
                <a:schemeClr val="lt1"/>
              </a:solidFill>
              <a:latin typeface="Poppins Light"/>
              <a:ea typeface="Poppins Light"/>
              <a:cs typeface="Poppins Light"/>
              <a:sym typeface="Poppins Light"/>
            </a:endParaRPr>
          </a:p>
        </p:txBody>
      </p:sp>
      <p:sp>
        <p:nvSpPr>
          <p:cNvPr id="227" name="Google Shape;227;p27"/>
          <p:cNvSpPr/>
          <p:nvPr/>
        </p:nvSpPr>
        <p:spPr>
          <a:xfrm>
            <a:off x="-6801125" y="2661050"/>
            <a:ext cx="1919400" cy="806100"/>
          </a:xfrm>
          <a:prstGeom prst="roundRect">
            <a:avLst>
              <a:gd fmla="val 50000" name="adj"/>
            </a:avLst>
          </a:prstGeom>
          <a:solidFill>
            <a:srgbClr val="B49A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7"/>
          <p:cNvSpPr txBox="1"/>
          <p:nvPr/>
        </p:nvSpPr>
        <p:spPr>
          <a:xfrm>
            <a:off x="-6510425" y="2913312"/>
            <a:ext cx="13380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Andrea Sianesi</a:t>
            </a:r>
            <a:endParaRPr b="1" sz="1200">
              <a:solidFill>
                <a:schemeClr val="lt1"/>
              </a:solidFill>
              <a:latin typeface="Poppins"/>
              <a:ea typeface="Poppins"/>
              <a:cs typeface="Poppins"/>
              <a:sym typeface="Poppins"/>
            </a:endParaRPr>
          </a:p>
        </p:txBody>
      </p:sp>
      <p:sp>
        <p:nvSpPr>
          <p:cNvPr id="229" name="Google Shape;229;p27"/>
          <p:cNvSpPr txBox="1"/>
          <p:nvPr/>
        </p:nvSpPr>
        <p:spPr>
          <a:xfrm>
            <a:off x="-6510425" y="3091902"/>
            <a:ext cx="13380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Politecnico di Milano</a:t>
            </a:r>
            <a:endParaRPr sz="800">
              <a:solidFill>
                <a:schemeClr val="lt1"/>
              </a:solidFill>
              <a:latin typeface="Poppins Light"/>
              <a:ea typeface="Poppins Light"/>
              <a:cs typeface="Poppins Light"/>
              <a:sym typeface="Poppins Light"/>
            </a:endParaRPr>
          </a:p>
        </p:txBody>
      </p:sp>
      <p:sp>
        <p:nvSpPr>
          <p:cNvPr id="230" name="Google Shape;230;p27"/>
          <p:cNvSpPr txBox="1"/>
          <p:nvPr/>
        </p:nvSpPr>
        <p:spPr>
          <a:xfrm>
            <a:off x="-4429800" y="2913312"/>
            <a:ext cx="13380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Andrea Beltratti</a:t>
            </a:r>
            <a:endParaRPr b="1" sz="1200">
              <a:solidFill>
                <a:schemeClr val="lt1"/>
              </a:solidFill>
              <a:latin typeface="Poppins"/>
              <a:ea typeface="Poppins"/>
              <a:cs typeface="Poppins"/>
              <a:sym typeface="Poppins"/>
            </a:endParaRPr>
          </a:p>
        </p:txBody>
      </p:sp>
      <p:sp>
        <p:nvSpPr>
          <p:cNvPr id="231" name="Google Shape;231;p27"/>
          <p:cNvSpPr txBox="1"/>
          <p:nvPr/>
        </p:nvSpPr>
        <p:spPr>
          <a:xfrm>
            <a:off x="-4429800" y="3091902"/>
            <a:ext cx="13380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Università Bocconi</a:t>
            </a:r>
            <a:endParaRPr sz="800">
              <a:solidFill>
                <a:schemeClr val="lt1"/>
              </a:solidFill>
              <a:latin typeface="Poppins Light"/>
              <a:ea typeface="Poppins Light"/>
              <a:cs typeface="Poppins Light"/>
              <a:sym typeface="Poppins Light"/>
            </a:endParaRPr>
          </a:p>
        </p:txBody>
      </p:sp>
      <p:sp>
        <p:nvSpPr>
          <p:cNvPr id="232" name="Google Shape;232;p27"/>
          <p:cNvSpPr txBox="1"/>
          <p:nvPr/>
        </p:nvSpPr>
        <p:spPr>
          <a:xfrm>
            <a:off x="-2349175" y="2913312"/>
            <a:ext cx="13380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Alessandro Brun</a:t>
            </a:r>
            <a:endParaRPr b="1" sz="1200">
              <a:solidFill>
                <a:schemeClr val="lt1"/>
              </a:solidFill>
              <a:latin typeface="Poppins"/>
              <a:ea typeface="Poppins"/>
              <a:cs typeface="Poppins"/>
              <a:sym typeface="Poppins"/>
            </a:endParaRPr>
          </a:p>
        </p:txBody>
      </p:sp>
      <p:sp>
        <p:nvSpPr>
          <p:cNvPr id="233" name="Google Shape;233;p27"/>
          <p:cNvSpPr txBox="1"/>
          <p:nvPr/>
        </p:nvSpPr>
        <p:spPr>
          <a:xfrm>
            <a:off x="-2349175" y="3091902"/>
            <a:ext cx="13380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Politecnico di Milano</a:t>
            </a:r>
            <a:endParaRPr sz="800">
              <a:solidFill>
                <a:schemeClr val="lt1"/>
              </a:solidFill>
              <a:latin typeface="Poppins Light"/>
              <a:ea typeface="Poppins Light"/>
              <a:cs typeface="Poppins Light"/>
              <a:sym typeface="Poppins Light"/>
            </a:endParaRPr>
          </a:p>
        </p:txBody>
      </p:sp>
      <p:sp>
        <p:nvSpPr>
          <p:cNvPr id="234" name="Google Shape;234;p27"/>
          <p:cNvSpPr txBox="1"/>
          <p:nvPr/>
        </p:nvSpPr>
        <p:spPr>
          <a:xfrm>
            <a:off x="-4354425" y="3859850"/>
            <a:ext cx="15228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Marilisa D'Amico</a:t>
            </a:r>
            <a:endParaRPr b="1" sz="1200">
              <a:solidFill>
                <a:schemeClr val="lt1"/>
              </a:solidFill>
              <a:latin typeface="Poppins"/>
              <a:ea typeface="Poppins"/>
              <a:cs typeface="Poppins"/>
              <a:sym typeface="Poppins"/>
            </a:endParaRPr>
          </a:p>
        </p:txBody>
      </p:sp>
      <p:sp>
        <p:nvSpPr>
          <p:cNvPr id="235" name="Google Shape;235;p27"/>
          <p:cNvSpPr txBox="1"/>
          <p:nvPr/>
        </p:nvSpPr>
        <p:spPr>
          <a:xfrm>
            <a:off x="-4354425" y="4038450"/>
            <a:ext cx="15228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Università degli Studi di Milano</a:t>
            </a:r>
            <a:endParaRPr sz="800">
              <a:solidFill>
                <a:schemeClr val="lt1"/>
              </a:solidFill>
              <a:latin typeface="Poppins Light"/>
              <a:ea typeface="Poppins Light"/>
              <a:cs typeface="Poppins Light"/>
              <a:sym typeface="Poppins Light"/>
            </a:endParaRPr>
          </a:p>
        </p:txBody>
      </p:sp>
      <p:sp>
        <p:nvSpPr>
          <p:cNvPr id="236" name="Google Shape;236;p27"/>
          <p:cNvSpPr txBox="1"/>
          <p:nvPr/>
        </p:nvSpPr>
        <p:spPr>
          <a:xfrm>
            <a:off x="-2573225" y="3859850"/>
            <a:ext cx="15228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Matteo Turri</a:t>
            </a:r>
            <a:endParaRPr b="1" sz="1200">
              <a:solidFill>
                <a:schemeClr val="lt1"/>
              </a:solidFill>
              <a:latin typeface="Poppins"/>
              <a:ea typeface="Poppins"/>
              <a:cs typeface="Poppins"/>
              <a:sym typeface="Poppins"/>
            </a:endParaRPr>
          </a:p>
        </p:txBody>
      </p:sp>
      <p:sp>
        <p:nvSpPr>
          <p:cNvPr id="237" name="Google Shape;237;p27"/>
          <p:cNvSpPr txBox="1"/>
          <p:nvPr/>
        </p:nvSpPr>
        <p:spPr>
          <a:xfrm>
            <a:off x="-2573225" y="4038450"/>
            <a:ext cx="15228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Università degli Studi di Milano</a:t>
            </a:r>
            <a:endParaRPr sz="800">
              <a:solidFill>
                <a:schemeClr val="lt1"/>
              </a:solidFill>
              <a:latin typeface="Poppins Light"/>
              <a:ea typeface="Poppins Light"/>
              <a:cs typeface="Poppins Light"/>
              <a:sym typeface="Poppins Light"/>
            </a:endParaRPr>
          </a:p>
        </p:txBody>
      </p:sp>
      <p:sp>
        <p:nvSpPr>
          <p:cNvPr id="238" name="Google Shape;238;p27"/>
          <p:cNvSpPr txBox="1"/>
          <p:nvPr/>
        </p:nvSpPr>
        <p:spPr>
          <a:xfrm>
            <a:off x="-7916825" y="3859850"/>
            <a:ext cx="15228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Elisabetta Biffi</a:t>
            </a:r>
            <a:endParaRPr b="1" sz="1200">
              <a:solidFill>
                <a:schemeClr val="lt1"/>
              </a:solidFill>
              <a:latin typeface="Poppins"/>
              <a:ea typeface="Poppins"/>
              <a:cs typeface="Poppins"/>
              <a:sym typeface="Poppins"/>
            </a:endParaRPr>
          </a:p>
        </p:txBody>
      </p:sp>
      <p:sp>
        <p:nvSpPr>
          <p:cNvPr id="239" name="Google Shape;239;p27"/>
          <p:cNvSpPr txBox="1"/>
          <p:nvPr/>
        </p:nvSpPr>
        <p:spPr>
          <a:xfrm>
            <a:off x="-7916825" y="4038450"/>
            <a:ext cx="15228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Università Milano-Bicocca</a:t>
            </a:r>
            <a:endParaRPr sz="800">
              <a:solidFill>
                <a:schemeClr val="lt1"/>
              </a:solidFill>
              <a:latin typeface="Poppins Light"/>
              <a:ea typeface="Poppins Light"/>
              <a:cs typeface="Poppins Light"/>
              <a:sym typeface="Poppins Light"/>
            </a:endParaRPr>
          </a:p>
        </p:txBody>
      </p:sp>
      <p:sp>
        <p:nvSpPr>
          <p:cNvPr id="240" name="Google Shape;240;p27"/>
          <p:cNvSpPr txBox="1"/>
          <p:nvPr/>
        </p:nvSpPr>
        <p:spPr>
          <a:xfrm>
            <a:off x="-6135625" y="3859850"/>
            <a:ext cx="1522800" cy="1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it" sz="1050">
                <a:solidFill>
                  <a:schemeClr val="lt1"/>
                </a:solidFill>
                <a:latin typeface="Open Sans"/>
                <a:ea typeface="Open Sans"/>
                <a:cs typeface="Open Sans"/>
                <a:sym typeface="Open Sans"/>
              </a:rPr>
              <a:t>Monica Guerra</a:t>
            </a:r>
            <a:endParaRPr b="1" sz="1200">
              <a:solidFill>
                <a:schemeClr val="lt1"/>
              </a:solidFill>
              <a:latin typeface="Poppins"/>
              <a:ea typeface="Poppins"/>
              <a:cs typeface="Poppins"/>
              <a:sym typeface="Poppins"/>
            </a:endParaRPr>
          </a:p>
        </p:txBody>
      </p:sp>
      <p:sp>
        <p:nvSpPr>
          <p:cNvPr id="241" name="Google Shape;241;p27"/>
          <p:cNvSpPr txBox="1"/>
          <p:nvPr/>
        </p:nvSpPr>
        <p:spPr>
          <a:xfrm>
            <a:off x="-6135625" y="4038450"/>
            <a:ext cx="1522800" cy="1230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Università Milano-Bicocca</a:t>
            </a:r>
            <a:endParaRPr sz="800">
              <a:solidFill>
                <a:schemeClr val="lt1"/>
              </a:solidFill>
              <a:latin typeface="Poppins Light"/>
              <a:ea typeface="Poppins Light"/>
              <a:cs typeface="Poppins Light"/>
              <a:sym typeface="Poppins Light"/>
            </a:endParaRPr>
          </a:p>
        </p:txBody>
      </p:sp>
      <p:sp>
        <p:nvSpPr>
          <p:cNvPr id="242" name="Google Shape;242;p27"/>
          <p:cNvSpPr txBox="1"/>
          <p:nvPr/>
        </p:nvSpPr>
        <p:spPr>
          <a:xfrm>
            <a:off x="-7899775" y="1714492"/>
            <a:ext cx="1338000" cy="252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URBAN</a:t>
            </a:r>
            <a:r>
              <a:rPr lang="it" sz="800">
                <a:solidFill>
                  <a:schemeClr val="lt1"/>
                </a:solidFill>
                <a:latin typeface="Open Sans"/>
                <a:ea typeface="Open Sans"/>
                <a:cs typeface="Open Sans"/>
                <a:sym typeface="Open Sans"/>
              </a:rPr>
              <a:t> - SPOKE 1</a:t>
            </a:r>
            <a:endParaRPr sz="800">
              <a:solidFill>
                <a:schemeClr val="lt1"/>
              </a:solidFill>
              <a:latin typeface="Poppins"/>
              <a:ea typeface="Poppins"/>
              <a:cs typeface="Poppins"/>
              <a:sym typeface="Poppins"/>
            </a:endParaRPr>
          </a:p>
        </p:txBody>
      </p:sp>
      <p:sp>
        <p:nvSpPr>
          <p:cNvPr id="243" name="Google Shape;243;p27"/>
          <p:cNvSpPr txBox="1"/>
          <p:nvPr/>
        </p:nvSpPr>
        <p:spPr>
          <a:xfrm>
            <a:off x="-4816400" y="1714492"/>
            <a:ext cx="1338000" cy="252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DATA</a:t>
            </a:r>
            <a:r>
              <a:rPr lang="it" sz="800">
                <a:solidFill>
                  <a:schemeClr val="lt1"/>
                </a:solidFill>
                <a:latin typeface="Open Sans"/>
                <a:ea typeface="Open Sans"/>
                <a:cs typeface="Open Sans"/>
                <a:sym typeface="Open Sans"/>
              </a:rPr>
              <a:t> - SPOKE 2</a:t>
            </a:r>
            <a:endParaRPr sz="800">
              <a:solidFill>
                <a:schemeClr val="lt1"/>
              </a:solidFill>
              <a:latin typeface="Poppins"/>
              <a:ea typeface="Poppins"/>
              <a:cs typeface="Poppins"/>
              <a:sym typeface="Poppins"/>
            </a:endParaRPr>
          </a:p>
        </p:txBody>
      </p:sp>
      <p:sp>
        <p:nvSpPr>
          <p:cNvPr id="244" name="Google Shape;244;p27"/>
          <p:cNvSpPr txBox="1"/>
          <p:nvPr/>
        </p:nvSpPr>
        <p:spPr>
          <a:xfrm>
            <a:off x="-4429800" y="2661042"/>
            <a:ext cx="1338000" cy="252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FINANCE</a:t>
            </a:r>
            <a:r>
              <a:rPr lang="it" sz="800">
                <a:solidFill>
                  <a:schemeClr val="lt1"/>
                </a:solidFill>
                <a:latin typeface="Open Sans"/>
                <a:ea typeface="Open Sans"/>
                <a:cs typeface="Open Sans"/>
                <a:sym typeface="Open Sans"/>
              </a:rPr>
              <a:t> - SPOKE 4</a:t>
            </a:r>
            <a:endParaRPr sz="800">
              <a:solidFill>
                <a:schemeClr val="lt1"/>
              </a:solidFill>
              <a:latin typeface="Poppins"/>
              <a:ea typeface="Poppins"/>
              <a:cs typeface="Poppins"/>
              <a:sym typeface="Poppins"/>
            </a:endParaRPr>
          </a:p>
        </p:txBody>
      </p:sp>
      <p:sp>
        <p:nvSpPr>
          <p:cNvPr id="245" name="Google Shape;245;p27"/>
          <p:cNvSpPr txBox="1"/>
          <p:nvPr/>
        </p:nvSpPr>
        <p:spPr>
          <a:xfrm>
            <a:off x="-6510425" y="2661042"/>
            <a:ext cx="1338000" cy="252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TECH</a:t>
            </a:r>
            <a:r>
              <a:rPr lang="it" sz="800">
                <a:solidFill>
                  <a:schemeClr val="lt1"/>
                </a:solidFill>
                <a:latin typeface="Open Sans"/>
                <a:ea typeface="Open Sans"/>
                <a:cs typeface="Open Sans"/>
                <a:sym typeface="Open Sans"/>
              </a:rPr>
              <a:t> - SPOKE 3</a:t>
            </a:r>
            <a:endParaRPr sz="800">
              <a:solidFill>
                <a:schemeClr val="lt1"/>
              </a:solidFill>
              <a:latin typeface="Poppins"/>
              <a:ea typeface="Poppins"/>
              <a:cs typeface="Poppins"/>
              <a:sym typeface="Poppins"/>
            </a:endParaRPr>
          </a:p>
        </p:txBody>
      </p:sp>
      <p:sp>
        <p:nvSpPr>
          <p:cNvPr id="246" name="Google Shape;246;p27"/>
          <p:cNvSpPr txBox="1"/>
          <p:nvPr/>
        </p:nvSpPr>
        <p:spPr>
          <a:xfrm>
            <a:off x="-5009275" y="3611286"/>
            <a:ext cx="1338000" cy="252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it" sz="800">
                <a:solidFill>
                  <a:schemeClr val="lt1"/>
                </a:solidFill>
                <a:latin typeface="Open Sans"/>
                <a:ea typeface="Open Sans"/>
                <a:cs typeface="Open Sans"/>
                <a:sym typeface="Open Sans"/>
              </a:rPr>
              <a:t>SOCIETIES </a:t>
            </a:r>
            <a:r>
              <a:rPr lang="it" sz="800">
                <a:solidFill>
                  <a:schemeClr val="lt1"/>
                </a:solidFill>
                <a:latin typeface="Open Sans"/>
                <a:ea typeface="Open Sans"/>
                <a:cs typeface="Open Sans"/>
                <a:sym typeface="Open Sans"/>
              </a:rPr>
              <a:t>- SPOKE 6</a:t>
            </a:r>
            <a:endParaRPr sz="800">
              <a:solidFill>
                <a:schemeClr val="lt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8"/>
          <p:cNvSpPr txBox="1"/>
          <p:nvPr>
            <p:ph idx="12" type="sldNum"/>
          </p:nvPr>
        </p:nvSpPr>
        <p:spPr>
          <a:xfrm>
            <a:off x="8667589" y="4596851"/>
            <a:ext cx="476400" cy="43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it">
                <a:solidFill>
                  <a:schemeClr val="lt1"/>
                </a:solidFill>
              </a:rPr>
              <a:t>‹#›</a:t>
            </a:fld>
            <a:endParaRPr>
              <a:solidFill>
                <a:schemeClr val="lt1"/>
              </a:solidFill>
            </a:endParaRPr>
          </a:p>
        </p:txBody>
      </p:sp>
      <p:sp>
        <p:nvSpPr>
          <p:cNvPr id="252" name="Google Shape;252;p28"/>
          <p:cNvSpPr/>
          <p:nvPr/>
        </p:nvSpPr>
        <p:spPr>
          <a:xfrm>
            <a:off x="-9000" y="463500"/>
            <a:ext cx="8676600" cy="4532400"/>
          </a:xfrm>
          <a:prstGeom prst="rect">
            <a:avLst/>
          </a:prstGeom>
          <a:solidFill>
            <a:srgbClr val="BD8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3" name="Google Shape;253;p28"/>
          <p:cNvPicPr preferRelativeResize="0"/>
          <p:nvPr/>
        </p:nvPicPr>
        <p:blipFill rotWithShape="1">
          <a:blip r:embed="rId3">
            <a:alphaModFix/>
          </a:blip>
          <a:srcRect b="13645" l="0" r="0" t="3353"/>
          <a:stretch/>
        </p:blipFill>
        <p:spPr>
          <a:xfrm>
            <a:off x="4572000" y="463550"/>
            <a:ext cx="4095598" cy="4532398"/>
          </a:xfrm>
          <a:prstGeom prst="rect">
            <a:avLst/>
          </a:prstGeom>
          <a:noFill/>
          <a:ln>
            <a:noFill/>
          </a:ln>
        </p:spPr>
      </p:pic>
      <p:sp>
        <p:nvSpPr>
          <p:cNvPr id="254" name="Google Shape;254;p28"/>
          <p:cNvSpPr txBox="1"/>
          <p:nvPr/>
        </p:nvSpPr>
        <p:spPr>
          <a:xfrm>
            <a:off x="720000" y="1131175"/>
            <a:ext cx="2253000" cy="1022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it" sz="1800">
                <a:solidFill>
                  <a:schemeClr val="lt1"/>
                </a:solidFill>
                <a:latin typeface="Poppins"/>
                <a:ea typeface="Poppins"/>
                <a:cs typeface="Poppins"/>
                <a:sym typeface="Poppins"/>
              </a:rPr>
              <a:t>Rigenerazione urbana</a:t>
            </a:r>
            <a:endParaRPr b="1" sz="1800">
              <a:solidFill>
                <a:schemeClr val="lt1"/>
              </a:solidFill>
              <a:latin typeface="Poppins"/>
              <a:ea typeface="Poppins"/>
              <a:cs typeface="Poppins"/>
              <a:sym typeface="Poppins"/>
            </a:endParaRPr>
          </a:p>
        </p:txBody>
      </p:sp>
      <p:sp>
        <p:nvSpPr>
          <p:cNvPr id="255" name="Google Shape;255;p28"/>
          <p:cNvSpPr txBox="1"/>
          <p:nvPr/>
        </p:nvSpPr>
        <p:spPr>
          <a:xfrm>
            <a:off x="720000" y="3011000"/>
            <a:ext cx="2376000" cy="972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it" sz="800">
                <a:solidFill>
                  <a:schemeClr val="lt1"/>
                </a:solidFill>
                <a:latin typeface="Poppins Light"/>
                <a:ea typeface="Poppins Light"/>
                <a:cs typeface="Poppins Light"/>
                <a:sym typeface="Poppins Light"/>
              </a:rPr>
              <a:t>Spoke 1 si dedica alla salvaguardia e alla valorizzazione delle potenzialità dell’ambiente naturale nel contesto cittadino, dalla biodiversità alle fonti energetiche rinnovabili, dal monitoraggio al coinvolgimento dei cittadini nella mobilità sostenibile: costruire insieme la città del futuro.</a:t>
            </a:r>
            <a:endParaRPr sz="800">
              <a:solidFill>
                <a:schemeClr val="lt1"/>
              </a:solidFill>
              <a:latin typeface="Poppins Light"/>
              <a:ea typeface="Poppins Light"/>
              <a:cs typeface="Poppins Light"/>
              <a:sym typeface="Poppins Light"/>
            </a:endParaRPr>
          </a:p>
        </p:txBody>
      </p:sp>
      <p:pic>
        <p:nvPicPr>
          <p:cNvPr id="256" name="Google Shape;256;p28"/>
          <p:cNvPicPr preferRelativeResize="0"/>
          <p:nvPr/>
        </p:nvPicPr>
        <p:blipFill rotWithShape="1">
          <a:blip r:embed="rId4">
            <a:alphaModFix/>
          </a:blip>
          <a:srcRect b="0" l="0" r="0" t="0"/>
          <a:stretch/>
        </p:blipFill>
        <p:spPr>
          <a:xfrm>
            <a:off x="720000" y="799250"/>
            <a:ext cx="1723699" cy="331925"/>
          </a:xfrm>
          <a:prstGeom prst="rect">
            <a:avLst/>
          </a:prstGeom>
          <a:noFill/>
          <a:ln>
            <a:noFill/>
          </a:ln>
        </p:spPr>
      </p:pic>
      <p:pic>
        <p:nvPicPr>
          <p:cNvPr id="257" name="Google Shape;257;p28"/>
          <p:cNvPicPr preferRelativeResize="0"/>
          <p:nvPr/>
        </p:nvPicPr>
        <p:blipFill>
          <a:blip r:embed="rId5">
            <a:alphaModFix/>
          </a:blip>
          <a:stretch>
            <a:fillRect/>
          </a:stretch>
        </p:blipFill>
        <p:spPr>
          <a:xfrm>
            <a:off x="3445575" y="1710637"/>
            <a:ext cx="2252850" cy="26007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